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230" r:id="rId1"/>
  </p:sldMasterIdLst>
  <p:notesMasterIdLst>
    <p:notesMasterId r:id="rId50"/>
  </p:notesMasterIdLst>
  <p:handoutMasterIdLst>
    <p:handoutMasterId r:id="rId51"/>
  </p:handoutMasterIdLst>
  <p:sldIdLst>
    <p:sldId id="389" r:id="rId2"/>
    <p:sldId id="390" r:id="rId3"/>
    <p:sldId id="392" r:id="rId4"/>
    <p:sldId id="391" r:id="rId5"/>
    <p:sldId id="393" r:id="rId6"/>
    <p:sldId id="394" r:id="rId7"/>
    <p:sldId id="395" r:id="rId8"/>
    <p:sldId id="397" r:id="rId9"/>
    <p:sldId id="398" r:id="rId10"/>
    <p:sldId id="400" r:id="rId11"/>
    <p:sldId id="401" r:id="rId12"/>
    <p:sldId id="402" r:id="rId13"/>
    <p:sldId id="404" r:id="rId14"/>
    <p:sldId id="405" r:id="rId15"/>
    <p:sldId id="407" r:id="rId16"/>
    <p:sldId id="406" r:id="rId17"/>
    <p:sldId id="408" r:id="rId18"/>
    <p:sldId id="409" r:id="rId19"/>
    <p:sldId id="410" r:id="rId20"/>
    <p:sldId id="411" r:id="rId21"/>
    <p:sldId id="414" r:id="rId22"/>
    <p:sldId id="415" r:id="rId23"/>
    <p:sldId id="417" r:id="rId24"/>
    <p:sldId id="419" r:id="rId25"/>
    <p:sldId id="421" r:id="rId26"/>
    <p:sldId id="422" r:id="rId27"/>
    <p:sldId id="420" r:id="rId28"/>
    <p:sldId id="423" r:id="rId29"/>
    <p:sldId id="432" r:id="rId30"/>
    <p:sldId id="416" r:id="rId31"/>
    <p:sldId id="437" r:id="rId32"/>
    <p:sldId id="438" r:id="rId33"/>
    <p:sldId id="439" r:id="rId34"/>
    <p:sldId id="440" r:id="rId35"/>
    <p:sldId id="441" r:id="rId36"/>
    <p:sldId id="442" r:id="rId37"/>
    <p:sldId id="443" r:id="rId38"/>
    <p:sldId id="444" r:id="rId39"/>
    <p:sldId id="445" r:id="rId40"/>
    <p:sldId id="450" r:id="rId41"/>
    <p:sldId id="451" r:id="rId42"/>
    <p:sldId id="452" r:id="rId43"/>
    <p:sldId id="453" r:id="rId44"/>
    <p:sldId id="454" r:id="rId45"/>
    <p:sldId id="446" r:id="rId46"/>
    <p:sldId id="447" r:id="rId47"/>
    <p:sldId id="448" r:id="rId48"/>
    <p:sldId id="449" r:id="rId49"/>
  </p:sldIdLst>
  <p:sldSz cx="9144000" cy="6858000" type="screen4x3"/>
  <p:notesSz cx="6797675" cy="9926638"/>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3" autoAdjust="0"/>
    <p:restoredTop sz="87827" autoAdjust="0"/>
  </p:normalViewPr>
  <p:slideViewPr>
    <p:cSldViewPr>
      <p:cViewPr varScale="1">
        <p:scale>
          <a:sx n="97" d="100"/>
          <a:sy n="97" d="100"/>
        </p:scale>
        <p:origin x="812" y="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862" cy="495793"/>
          </a:xfrm>
          <a:prstGeom prst="rect">
            <a:avLst/>
          </a:prstGeom>
        </p:spPr>
        <p:txBody>
          <a:bodyPr vert="horz" lIns="93091" tIns="46546" rIns="93091" bIns="46546" rtlCol="0"/>
          <a:lstStyle>
            <a:lvl1pPr algn="l">
              <a:defRPr sz="1300">
                <a:latin typeface="Arial" charset="0"/>
              </a:defRPr>
            </a:lvl1pPr>
          </a:lstStyle>
          <a:p>
            <a:pPr>
              <a:defRPr/>
            </a:pPr>
            <a:endParaRPr lang="en-GB" dirty="0"/>
          </a:p>
        </p:txBody>
      </p:sp>
      <p:sp>
        <p:nvSpPr>
          <p:cNvPr id="3" name="Date Placeholder 2"/>
          <p:cNvSpPr>
            <a:spLocks noGrp="1"/>
          </p:cNvSpPr>
          <p:nvPr>
            <p:ph type="dt" sz="quarter" idx="1"/>
          </p:nvPr>
        </p:nvSpPr>
        <p:spPr>
          <a:xfrm>
            <a:off x="3850294" y="0"/>
            <a:ext cx="2945862" cy="495793"/>
          </a:xfrm>
          <a:prstGeom prst="rect">
            <a:avLst/>
          </a:prstGeom>
        </p:spPr>
        <p:txBody>
          <a:bodyPr vert="horz" lIns="93091" tIns="46546" rIns="93091" bIns="46546" rtlCol="0"/>
          <a:lstStyle>
            <a:lvl1pPr algn="r">
              <a:defRPr sz="1300">
                <a:latin typeface="Arial" charset="0"/>
              </a:defRPr>
            </a:lvl1pPr>
          </a:lstStyle>
          <a:p>
            <a:pPr>
              <a:defRPr/>
            </a:pPr>
            <a:fld id="{C37674B5-B912-49BF-94AB-6284890D99F3}" type="datetimeFigureOut">
              <a:rPr lang="en-GB"/>
              <a:pPr>
                <a:defRPr/>
              </a:pPr>
              <a:t>02/08/2018</a:t>
            </a:fld>
            <a:endParaRPr lang="en-GB" dirty="0"/>
          </a:p>
        </p:txBody>
      </p:sp>
      <p:sp>
        <p:nvSpPr>
          <p:cNvPr id="4" name="Footer Placeholder 3"/>
          <p:cNvSpPr>
            <a:spLocks noGrp="1"/>
          </p:cNvSpPr>
          <p:nvPr>
            <p:ph type="ftr" sz="quarter" idx="2"/>
          </p:nvPr>
        </p:nvSpPr>
        <p:spPr>
          <a:xfrm>
            <a:off x="0" y="9429305"/>
            <a:ext cx="2945862" cy="495793"/>
          </a:xfrm>
          <a:prstGeom prst="rect">
            <a:avLst/>
          </a:prstGeom>
        </p:spPr>
        <p:txBody>
          <a:bodyPr vert="horz" lIns="93091" tIns="46546" rIns="93091" bIns="46546" rtlCol="0" anchor="b"/>
          <a:lstStyle>
            <a:lvl1pPr algn="l">
              <a:defRPr sz="1300">
                <a:latin typeface="Arial" charset="0"/>
              </a:defRPr>
            </a:lvl1pPr>
          </a:lstStyle>
          <a:p>
            <a:pPr>
              <a:defRPr/>
            </a:pPr>
            <a:endParaRPr lang="en-GB" dirty="0"/>
          </a:p>
        </p:txBody>
      </p:sp>
      <p:sp>
        <p:nvSpPr>
          <p:cNvPr id="5" name="Slide Number Placeholder 4"/>
          <p:cNvSpPr>
            <a:spLocks noGrp="1"/>
          </p:cNvSpPr>
          <p:nvPr>
            <p:ph type="sldNum" sz="quarter" idx="3"/>
          </p:nvPr>
        </p:nvSpPr>
        <p:spPr>
          <a:xfrm>
            <a:off x="3850294" y="9429305"/>
            <a:ext cx="2945862" cy="495793"/>
          </a:xfrm>
          <a:prstGeom prst="rect">
            <a:avLst/>
          </a:prstGeom>
        </p:spPr>
        <p:txBody>
          <a:bodyPr vert="horz" lIns="93091" tIns="46546" rIns="93091" bIns="46546" rtlCol="0" anchor="b"/>
          <a:lstStyle>
            <a:lvl1pPr algn="r">
              <a:defRPr sz="1300">
                <a:latin typeface="Arial" charset="0"/>
              </a:defRPr>
            </a:lvl1pPr>
          </a:lstStyle>
          <a:p>
            <a:pPr>
              <a:defRPr/>
            </a:pPr>
            <a:fld id="{CD892EC8-676D-485B-A567-B5162F0BD4C8}" type="slidenum">
              <a:rPr lang="en-GB"/>
              <a:pPr>
                <a:defRPr/>
              </a:pPr>
              <a:t>‹#›</a:t>
            </a:fld>
            <a:endParaRPr lang="en-GB" dirty="0"/>
          </a:p>
        </p:txBody>
      </p:sp>
    </p:spTree>
    <p:extLst>
      <p:ext uri="{BB962C8B-B14F-4D97-AF65-F5344CB8AC3E}">
        <p14:creationId xmlns:p14="http://schemas.microsoft.com/office/powerpoint/2010/main" val="1417251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7382" cy="497333"/>
          </a:xfrm>
          <a:prstGeom prst="rect">
            <a:avLst/>
          </a:prstGeom>
        </p:spPr>
        <p:txBody>
          <a:bodyPr vert="horz" lIns="93091" tIns="46546" rIns="93091" bIns="46546" rtlCol="0"/>
          <a:lstStyle>
            <a:lvl1pPr algn="l">
              <a:defRPr sz="1300">
                <a:latin typeface="Arial" charset="0"/>
              </a:defRPr>
            </a:lvl1pPr>
          </a:lstStyle>
          <a:p>
            <a:pPr>
              <a:defRPr/>
            </a:pPr>
            <a:endParaRPr lang="en-GB" dirty="0"/>
          </a:p>
        </p:txBody>
      </p:sp>
      <p:sp>
        <p:nvSpPr>
          <p:cNvPr id="3" name="Date Placeholder 2"/>
          <p:cNvSpPr>
            <a:spLocks noGrp="1"/>
          </p:cNvSpPr>
          <p:nvPr>
            <p:ph type="dt" idx="1"/>
          </p:nvPr>
        </p:nvSpPr>
        <p:spPr>
          <a:xfrm>
            <a:off x="3848774" y="1"/>
            <a:ext cx="2947382" cy="497333"/>
          </a:xfrm>
          <a:prstGeom prst="rect">
            <a:avLst/>
          </a:prstGeom>
        </p:spPr>
        <p:txBody>
          <a:bodyPr vert="horz" lIns="93091" tIns="46546" rIns="93091" bIns="46546" rtlCol="0"/>
          <a:lstStyle>
            <a:lvl1pPr algn="r">
              <a:defRPr sz="1300">
                <a:latin typeface="Arial" charset="0"/>
              </a:defRPr>
            </a:lvl1pPr>
          </a:lstStyle>
          <a:p>
            <a:pPr>
              <a:defRPr/>
            </a:pPr>
            <a:fld id="{AD5C5DC4-7EA8-4F51-BB9F-965BA02A7B0C}" type="datetimeFigureOut">
              <a:rPr lang="en-GB"/>
              <a:pPr>
                <a:defRPr/>
              </a:pPr>
              <a:t>02/08/2018</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3091" tIns="46546" rIns="93091" bIns="46546" rtlCol="0" anchor="ctr"/>
          <a:lstStyle/>
          <a:p>
            <a:pPr lvl="0"/>
            <a:endParaRPr lang="en-GB" noProof="0" dirty="0" smtClean="0"/>
          </a:p>
        </p:txBody>
      </p:sp>
      <p:sp>
        <p:nvSpPr>
          <p:cNvPr id="5" name="Notes Placeholder 4"/>
          <p:cNvSpPr>
            <a:spLocks noGrp="1"/>
          </p:cNvSpPr>
          <p:nvPr>
            <p:ph type="body" sz="quarter" idx="3"/>
          </p:nvPr>
        </p:nvSpPr>
        <p:spPr>
          <a:xfrm>
            <a:off x="679464" y="4714653"/>
            <a:ext cx="5438748" cy="4466756"/>
          </a:xfrm>
          <a:prstGeom prst="rect">
            <a:avLst/>
          </a:prstGeom>
        </p:spPr>
        <p:txBody>
          <a:bodyPr vert="horz" lIns="93091" tIns="46546" rIns="93091" bIns="46546"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6" name="Footer Placeholder 5"/>
          <p:cNvSpPr>
            <a:spLocks noGrp="1"/>
          </p:cNvSpPr>
          <p:nvPr>
            <p:ph type="ftr" sz="quarter" idx="4"/>
          </p:nvPr>
        </p:nvSpPr>
        <p:spPr>
          <a:xfrm>
            <a:off x="1" y="9429305"/>
            <a:ext cx="2947382" cy="495793"/>
          </a:xfrm>
          <a:prstGeom prst="rect">
            <a:avLst/>
          </a:prstGeom>
        </p:spPr>
        <p:txBody>
          <a:bodyPr vert="horz" lIns="93091" tIns="46546" rIns="93091" bIns="46546" rtlCol="0" anchor="b"/>
          <a:lstStyle>
            <a:lvl1pPr algn="l">
              <a:defRPr sz="1300">
                <a:latin typeface="Arial" charset="0"/>
              </a:defRPr>
            </a:lvl1pPr>
          </a:lstStyle>
          <a:p>
            <a:pPr>
              <a:defRPr/>
            </a:pPr>
            <a:endParaRPr lang="en-GB" dirty="0"/>
          </a:p>
        </p:txBody>
      </p:sp>
      <p:sp>
        <p:nvSpPr>
          <p:cNvPr id="7" name="Slide Number Placeholder 6"/>
          <p:cNvSpPr>
            <a:spLocks noGrp="1"/>
          </p:cNvSpPr>
          <p:nvPr>
            <p:ph type="sldNum" sz="quarter" idx="5"/>
          </p:nvPr>
        </p:nvSpPr>
        <p:spPr>
          <a:xfrm>
            <a:off x="3848774" y="9429305"/>
            <a:ext cx="2947382" cy="495793"/>
          </a:xfrm>
          <a:prstGeom prst="rect">
            <a:avLst/>
          </a:prstGeom>
        </p:spPr>
        <p:txBody>
          <a:bodyPr vert="horz" lIns="93091" tIns="46546" rIns="93091" bIns="46546" rtlCol="0" anchor="b"/>
          <a:lstStyle>
            <a:lvl1pPr algn="r">
              <a:defRPr sz="1300">
                <a:latin typeface="Arial" charset="0"/>
              </a:defRPr>
            </a:lvl1pPr>
          </a:lstStyle>
          <a:p>
            <a:pPr>
              <a:defRPr/>
            </a:pPr>
            <a:fld id="{72062DAD-601D-4D4B-8F70-1D94E0E5B880}" type="slidenum">
              <a:rPr lang="en-GB"/>
              <a:pPr>
                <a:defRPr/>
              </a:pPr>
              <a:t>‹#›</a:t>
            </a:fld>
            <a:endParaRPr lang="en-GB" dirty="0"/>
          </a:p>
        </p:txBody>
      </p:sp>
    </p:spTree>
    <p:extLst>
      <p:ext uri="{BB962C8B-B14F-4D97-AF65-F5344CB8AC3E}">
        <p14:creationId xmlns:p14="http://schemas.microsoft.com/office/powerpoint/2010/main" val="19460097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000" kern="1200">
        <a:solidFill>
          <a:schemeClr val="tx1"/>
        </a:solidFill>
        <a:latin typeface="+mn-lt"/>
        <a:ea typeface="+mn-ea"/>
        <a:cs typeface="+mn-cs"/>
      </a:defRPr>
    </a:lvl1pPr>
    <a:lvl2pPr marL="457200" algn="l" rtl="0" eaLnBrk="0" fontAlgn="base" hangingPunct="0">
      <a:spcBef>
        <a:spcPct val="30000"/>
      </a:spcBef>
      <a:spcAft>
        <a:spcPct val="0"/>
      </a:spcAft>
      <a:defRPr sz="2000" kern="1200">
        <a:solidFill>
          <a:schemeClr val="tx1"/>
        </a:solidFill>
        <a:latin typeface="+mn-lt"/>
        <a:ea typeface="+mn-ea"/>
        <a:cs typeface="+mn-cs"/>
      </a:defRPr>
    </a:lvl2pPr>
    <a:lvl3pPr marL="914400" algn="l" rtl="0" eaLnBrk="0" fontAlgn="base" hangingPunct="0">
      <a:spcBef>
        <a:spcPct val="30000"/>
      </a:spcBef>
      <a:spcAft>
        <a:spcPct val="0"/>
      </a:spcAft>
      <a:defRPr sz="2000" kern="1200">
        <a:solidFill>
          <a:schemeClr val="tx1"/>
        </a:solidFill>
        <a:latin typeface="+mn-lt"/>
        <a:ea typeface="+mn-ea"/>
        <a:cs typeface="+mn-cs"/>
      </a:defRPr>
    </a:lvl3pPr>
    <a:lvl4pPr marL="1371600" algn="l" rtl="0" eaLnBrk="0" fontAlgn="base" hangingPunct="0">
      <a:spcBef>
        <a:spcPct val="30000"/>
      </a:spcBef>
      <a:spcAft>
        <a:spcPct val="0"/>
      </a:spcAft>
      <a:defRPr sz="2000" kern="1200">
        <a:solidFill>
          <a:schemeClr val="tx1"/>
        </a:solidFill>
        <a:latin typeface="+mn-lt"/>
        <a:ea typeface="+mn-ea"/>
        <a:cs typeface="+mn-cs"/>
      </a:defRPr>
    </a:lvl4pPr>
    <a:lvl5pPr marL="1828800" algn="l" rtl="0" eaLnBrk="0" fontAlgn="base" hangingPunct="0">
      <a:spcBef>
        <a:spcPct val="30000"/>
      </a:spcBef>
      <a:spcAft>
        <a:spcPct val="0"/>
      </a:spcAft>
      <a:defRPr sz="2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IE" sz="1200" kern="1200" dirty="0" smtClean="0">
                <a:solidFill>
                  <a:schemeClr val="tx1"/>
                </a:solidFill>
                <a:effectLst/>
                <a:latin typeface="+mn-lt"/>
                <a:ea typeface="+mn-ea"/>
                <a:cs typeface="+mn-cs"/>
              </a:rPr>
              <a:t>Good morning/afternoon</a:t>
            </a:r>
          </a:p>
          <a:p>
            <a:pPr eaLnBrk="1" hangingPunct="1">
              <a:spcBef>
                <a:spcPct val="0"/>
              </a:spcBef>
            </a:pPr>
            <a:endParaRPr lang="en-IE" sz="1200" kern="1200" dirty="0" smtClean="0">
              <a:solidFill>
                <a:schemeClr val="tx1"/>
              </a:solidFill>
              <a:effectLst/>
              <a:latin typeface="+mn-lt"/>
              <a:ea typeface="+mn-ea"/>
              <a:cs typeface="+mn-cs"/>
            </a:endParaRPr>
          </a:p>
          <a:p>
            <a:pPr eaLnBrk="1" hangingPunct="1">
              <a:spcBef>
                <a:spcPct val="0"/>
              </a:spcBef>
            </a:pPr>
            <a:r>
              <a:rPr lang="en-IE" sz="1200" kern="1200" dirty="0" smtClean="0">
                <a:solidFill>
                  <a:schemeClr val="tx1"/>
                </a:solidFill>
                <a:effectLst/>
                <a:latin typeface="+mn-lt"/>
                <a:ea typeface="+mn-ea"/>
                <a:cs typeface="+mn-cs"/>
              </a:rPr>
              <a:t>In 2009</a:t>
            </a:r>
            <a:r>
              <a:rPr lang="en-IE" sz="1200" kern="1200" baseline="0" dirty="0" smtClean="0">
                <a:solidFill>
                  <a:schemeClr val="tx1"/>
                </a:solidFill>
                <a:effectLst/>
                <a:latin typeface="+mn-lt"/>
                <a:ea typeface="+mn-ea"/>
                <a:cs typeface="+mn-cs"/>
              </a:rPr>
              <a:t>, after 80 years of research and development in the science of wood modification, an agreement was made between a technology company and an engineered wood panel manufacturer, to realise the commercial opportunities for an Extreme Durable Fibreboard</a:t>
            </a:r>
            <a:endParaRPr lang="en-IE" sz="1200" dirty="0" smtClean="0"/>
          </a:p>
          <a:p>
            <a:pPr eaLnBrk="1" hangingPunct="1">
              <a:spcBef>
                <a:spcPct val="0"/>
              </a:spcBef>
            </a:pPr>
            <a:endParaRPr lang="en-IE" sz="1200" dirty="0" smtClean="0"/>
          </a:p>
          <a:p>
            <a:pPr eaLnBrk="1" hangingPunct="1">
              <a:spcBef>
                <a:spcPct val="0"/>
              </a:spcBef>
            </a:pPr>
            <a:r>
              <a:rPr lang="en-IE" sz="1200" dirty="0" smtClean="0"/>
              <a:t>This new innovative and unique product is set to make the construction industry think differently about specifying wood and wood panel products in the future.</a:t>
            </a:r>
          </a:p>
          <a:p>
            <a:pPr eaLnBrk="1" hangingPunct="1">
              <a:spcBef>
                <a:spcPct val="0"/>
              </a:spcBef>
            </a:pPr>
            <a:endParaRPr lang="en-IE" sz="1200" dirty="0" smtClean="0"/>
          </a:p>
          <a:p>
            <a:pPr eaLnBrk="1" hangingPunct="1">
              <a:spcBef>
                <a:spcPct val="0"/>
              </a:spcBef>
            </a:pPr>
            <a:r>
              <a:rPr lang="en-IE" sz="1200" dirty="0" smtClean="0"/>
              <a:t>Introduce</a:t>
            </a:r>
            <a:r>
              <a:rPr lang="en-IE" sz="1200" baseline="0" dirty="0" smtClean="0"/>
              <a:t> yourself and thank them for coming</a:t>
            </a:r>
            <a:endParaRPr lang="en-GB" sz="1200" dirty="0" smtClean="0"/>
          </a:p>
          <a:p>
            <a:endParaRPr lang="en-IE" dirty="0"/>
          </a:p>
          <a:p>
            <a:endParaRPr lang="en-IE" dirty="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1</a:t>
            </a:fld>
            <a:endParaRPr lang="en-IE" dirty="0"/>
          </a:p>
        </p:txBody>
      </p:sp>
    </p:spTree>
    <p:extLst>
      <p:ext uri="{BB962C8B-B14F-4D97-AF65-F5344CB8AC3E}">
        <p14:creationId xmlns:p14="http://schemas.microsoft.com/office/powerpoint/2010/main" val="390839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IE" sz="1200" baseline="0" dirty="0" smtClean="0"/>
              <a:t>Acetylation, effectively converts the hydroxyl groups into stable and highly moisture resistant acetyl groups. </a:t>
            </a:r>
          </a:p>
          <a:p>
            <a:pPr eaLnBrk="1" hangingPunct="1">
              <a:spcBef>
                <a:spcPct val="0"/>
              </a:spcBef>
            </a:pPr>
            <a:endParaRPr lang="en-IE" sz="1200" baseline="0" dirty="0" smtClean="0"/>
          </a:p>
          <a:p>
            <a:pPr eaLnBrk="1" hangingPunct="1">
              <a:spcBef>
                <a:spcPct val="0"/>
              </a:spcBef>
            </a:pPr>
            <a:r>
              <a:rPr lang="en-IE" sz="1200" baseline="0" dirty="0" smtClean="0"/>
              <a:t>This is done by reacting the wood with a chemical called acetic anhydride, which is derived from acetic acid, which is vinegar to you and me.</a:t>
            </a:r>
          </a:p>
          <a:p>
            <a:pPr eaLnBrk="1" hangingPunct="1">
              <a:spcBef>
                <a:spcPct val="0"/>
              </a:spcBef>
            </a:pPr>
            <a:endParaRPr lang="en-IE" sz="1200" baseline="0" dirty="0" smtClean="0"/>
          </a:p>
          <a:p>
            <a:pPr eaLnBrk="1" hangingPunct="1">
              <a:spcBef>
                <a:spcPct val="0"/>
              </a:spcBef>
            </a:pPr>
            <a:r>
              <a:rPr lang="en-IE" sz="1200" baseline="0" dirty="0" smtClean="0"/>
              <a:t>Hence the slight smell you can get from the samples, this acetylation process is a permanent chemical conversion of the hydroxyls into acetyls.</a:t>
            </a:r>
          </a:p>
          <a:p>
            <a:pPr eaLnBrk="1" hangingPunct="1">
              <a:spcBef>
                <a:spcPct val="0"/>
              </a:spcBef>
            </a:pPr>
            <a:endParaRPr lang="en-IE" sz="1200" baseline="0" dirty="0" smtClean="0"/>
          </a:p>
          <a:p>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10</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IE" sz="1200" dirty="0" smtClean="0"/>
              <a:t>This slide</a:t>
            </a:r>
            <a:r>
              <a:rPr lang="en-IE" sz="1200" baseline="0" dirty="0" smtClean="0"/>
              <a:t> shows a typical flow diagram of how MDF is traditionally made and where we add the magic to transform the wood chip in to the Tricoya element before turning it in to the Extreme Durable MDF. </a:t>
            </a:r>
          </a:p>
          <a:p>
            <a:pPr eaLnBrk="1" hangingPunct="1">
              <a:spcBef>
                <a:spcPct val="0"/>
              </a:spcBef>
            </a:pPr>
            <a:endParaRPr lang="en-IE" sz="1200" baseline="0" dirty="0" smtClean="0"/>
          </a:p>
          <a:p>
            <a:pPr eaLnBrk="1" hangingPunct="1">
              <a:spcBef>
                <a:spcPct val="0"/>
              </a:spcBef>
            </a:pPr>
            <a:r>
              <a:rPr lang="en-IE" sz="1200" baseline="0" dirty="0" smtClean="0"/>
              <a:t>Medite has built its business on innovation, being the first manufacturer to make the original generation of Exterior MDF which is still used today, along with a raft of other “firsts” in the MDF world, like FR MDF and zero added formaldehyde MDF.</a:t>
            </a:r>
            <a:endParaRPr lang="en-GB" sz="1200" dirty="0" smtClean="0"/>
          </a:p>
          <a:p>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11</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12</a:t>
            </a:fld>
            <a:endParaRPr lang="en-IE" dirty="0"/>
          </a:p>
        </p:txBody>
      </p:sp>
    </p:spTree>
    <p:extLst>
      <p:ext uri="{BB962C8B-B14F-4D97-AF65-F5344CB8AC3E}">
        <p14:creationId xmlns:p14="http://schemas.microsoft.com/office/powerpoint/2010/main" val="2340250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IE" sz="1200" dirty="0" smtClean="0"/>
              <a:t>Extreme Durable MDF has all of the attributes associated with “normal MDF” like design freedom,</a:t>
            </a:r>
            <a:r>
              <a:rPr lang="en-IE" sz="1200" baseline="0" dirty="0" smtClean="0"/>
              <a:t> great cutting, routing and machining capability. Manufactured from s</a:t>
            </a:r>
            <a:r>
              <a:rPr lang="en-IE" sz="1200" dirty="0" smtClean="0"/>
              <a:t>ustainably sourced timber and being perfect for coatings and then some..!</a:t>
            </a:r>
          </a:p>
          <a:p>
            <a:pPr eaLnBrk="1" hangingPunct="1">
              <a:spcBef>
                <a:spcPct val="0"/>
              </a:spcBef>
            </a:pPr>
            <a:endParaRPr lang="en-IE" sz="1200" dirty="0" smtClean="0"/>
          </a:p>
          <a:p>
            <a:pPr eaLnBrk="1" hangingPunct="1">
              <a:spcBef>
                <a:spcPct val="0"/>
              </a:spcBef>
            </a:pPr>
            <a:r>
              <a:rPr lang="en-IE" sz="1200" dirty="0" smtClean="0"/>
              <a:t>The difference, however, is in the long term performance.</a:t>
            </a:r>
          </a:p>
          <a:p>
            <a:pPr eaLnBrk="1" hangingPunct="1">
              <a:spcBef>
                <a:spcPct val="0"/>
              </a:spcBef>
            </a:pPr>
            <a:endParaRPr lang="en-IE" sz="1200" dirty="0" smtClean="0"/>
          </a:p>
          <a:p>
            <a:pPr eaLnBrk="1" hangingPunct="1">
              <a:spcBef>
                <a:spcPct val="0"/>
              </a:spcBef>
            </a:pPr>
            <a:r>
              <a:rPr lang="en-IE" sz="1200" dirty="0" smtClean="0"/>
              <a:t>Due to the modification process of the raw material, the resultant panel has exceptional dimensional stability and thickness swell performance, it is extremely durable and is resistant to fungal decay. </a:t>
            </a:r>
          </a:p>
          <a:p>
            <a:pPr eaLnBrk="1" hangingPunct="1">
              <a:spcBef>
                <a:spcPct val="0"/>
              </a:spcBef>
            </a:pPr>
            <a:endParaRPr lang="en-IE" sz="1200" dirty="0" smtClean="0"/>
          </a:p>
          <a:p>
            <a:pPr eaLnBrk="1" hangingPunct="1">
              <a:spcBef>
                <a:spcPct val="0"/>
              </a:spcBef>
            </a:pPr>
            <a:r>
              <a:rPr lang="en-IE" sz="1200" dirty="0" smtClean="0"/>
              <a:t>These attributes serve to extend the life of coatings applied to the board and therefore reducing the</a:t>
            </a:r>
            <a:r>
              <a:rPr lang="en-IE" sz="1200" baseline="0" dirty="0" smtClean="0"/>
              <a:t> </a:t>
            </a:r>
            <a:r>
              <a:rPr lang="en-IE" sz="1200" dirty="0" smtClean="0"/>
              <a:t>maintenance costs. </a:t>
            </a:r>
          </a:p>
          <a:p>
            <a:pPr eaLnBrk="1" hangingPunct="1">
              <a:spcBef>
                <a:spcPct val="0"/>
              </a:spcBef>
            </a:pPr>
            <a:endParaRPr lang="en-IE" sz="1200" dirty="0" smtClean="0"/>
          </a:p>
          <a:p>
            <a:pPr eaLnBrk="1" hangingPunct="1">
              <a:spcBef>
                <a:spcPct val="0"/>
              </a:spcBef>
            </a:pPr>
            <a:r>
              <a:rPr lang="en-IE" sz="1200" dirty="0" smtClean="0"/>
              <a:t>An extensive amount</a:t>
            </a:r>
            <a:r>
              <a:rPr lang="en-IE" sz="1200" baseline="0" dirty="0" smtClean="0"/>
              <a:t> of</a:t>
            </a:r>
            <a:r>
              <a:rPr lang="en-IE" sz="1200" dirty="0" smtClean="0"/>
              <a:t> independent testing carried out on the product has demonstrated that it has a service life expectation of at least 60 years and this led us to apply a performance warranty of up to 50 years on the raw panel itself. </a:t>
            </a:r>
          </a:p>
          <a:p>
            <a:pPr eaLnBrk="1" hangingPunct="1">
              <a:spcBef>
                <a:spcPct val="0"/>
              </a:spcBef>
            </a:pPr>
            <a:endParaRPr lang="en-IE" sz="1200" dirty="0" smtClean="0"/>
          </a:p>
          <a:p>
            <a:pPr eaLnBrk="1" hangingPunct="1">
              <a:spcBef>
                <a:spcPct val="0"/>
              </a:spcBef>
            </a:pPr>
            <a:r>
              <a:rPr lang="en-IE" sz="1200" dirty="0" smtClean="0"/>
              <a:t>This is a 50 year</a:t>
            </a:r>
            <a:r>
              <a:rPr lang="en-IE" sz="1200" baseline="0" dirty="0" smtClean="0"/>
              <a:t> guarantee </a:t>
            </a:r>
            <a:r>
              <a:rPr lang="en-IE" sz="1200" dirty="0" smtClean="0"/>
              <a:t>in Use Class 1, 2 &amp;</a:t>
            </a:r>
            <a:r>
              <a:rPr lang="en-IE" sz="1200" baseline="0" dirty="0" smtClean="0"/>
              <a:t> </a:t>
            </a:r>
            <a:r>
              <a:rPr lang="en-IE" sz="1200" dirty="0" smtClean="0"/>
              <a:t>3 and a 25 year guarantee in a Use</a:t>
            </a:r>
            <a:r>
              <a:rPr lang="en-IE" sz="1200" baseline="0" dirty="0" smtClean="0"/>
              <a:t> Class</a:t>
            </a:r>
            <a:r>
              <a:rPr lang="en-IE" sz="1200" dirty="0" smtClean="0"/>
              <a:t> 4 environments which is direct</a:t>
            </a:r>
            <a:r>
              <a:rPr lang="en-IE" sz="1200" baseline="0" dirty="0" smtClean="0"/>
              <a:t> and</a:t>
            </a:r>
            <a:r>
              <a:rPr lang="en-IE" sz="1200" dirty="0" smtClean="0"/>
              <a:t> permanent contact with or in close proximity to soil and water.</a:t>
            </a:r>
            <a:endParaRPr lang="en-GB" sz="1200" dirty="0" smtClean="0"/>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***FOOTNOTE***</a:t>
            </a:r>
          </a:p>
          <a:p>
            <a:r>
              <a:rPr lang="en-GB" sz="1200" kern="1200" dirty="0" smtClean="0">
                <a:solidFill>
                  <a:schemeClr val="tx1"/>
                </a:solidFill>
                <a:effectLst/>
                <a:latin typeface="+mn-lt"/>
                <a:ea typeface="+mn-ea"/>
                <a:cs typeface="+mn-cs"/>
              </a:rPr>
              <a:t>Definition of Use Classes (EN335 Durability of wood and wood based</a:t>
            </a:r>
            <a:r>
              <a:rPr lang="en-GB" sz="1200" kern="1200" baseline="0" dirty="0" smtClean="0">
                <a:solidFill>
                  <a:schemeClr val="tx1"/>
                </a:solidFill>
                <a:effectLst/>
                <a:latin typeface="+mn-lt"/>
                <a:ea typeface="+mn-ea"/>
                <a:cs typeface="+mn-cs"/>
              </a:rPr>
              <a:t> panels</a:t>
            </a:r>
            <a:r>
              <a:rPr lang="en-GB" sz="1200" kern="1200" dirty="0" smtClean="0">
                <a:solidFill>
                  <a:schemeClr val="tx1"/>
                </a:solidFill>
                <a:effectLst/>
                <a:latin typeface="+mn-lt"/>
                <a:ea typeface="+mn-ea"/>
                <a:cs typeface="+mn-cs"/>
              </a:rPr>
              <a:t>)</a:t>
            </a: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13</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dirty="0" smtClean="0"/>
              <a:t>The benefits of an Extreme </a:t>
            </a:r>
            <a:r>
              <a:rPr lang="en-IE" sz="1200" dirty="0" err="1" smtClean="0"/>
              <a:t>Durbable</a:t>
            </a:r>
            <a:r>
              <a:rPr lang="en-IE" sz="1200" dirty="0" smtClean="0"/>
              <a:t> MDF is a high performance panel which is manufactured using a formaldehyde free resin system</a:t>
            </a:r>
            <a:r>
              <a:rPr lang="en-IE" sz="1200" baseline="0" dirty="0" smtClean="0"/>
              <a:t> offering up to a 50 year guarantee on the substrate.</a:t>
            </a:r>
            <a:endParaRPr lang="en-IE" sz="1200" dirty="0" smtClean="0"/>
          </a:p>
          <a:p>
            <a:endParaRPr lang="en-IE"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IE" sz="1200" kern="1200" baseline="0" dirty="0" smtClean="0">
                <a:solidFill>
                  <a:schemeClr val="tx1"/>
                </a:solidFill>
                <a:effectLst/>
                <a:latin typeface="+mn-lt"/>
                <a:ea typeface="+mn-ea"/>
                <a:cs typeface="+mn-cs"/>
              </a:rPr>
              <a:t>Therefore helping toward LEED and BREEAM accreditation as it </a:t>
            </a:r>
            <a:r>
              <a:rPr lang="en-IE" sz="1200" dirty="0" smtClean="0"/>
              <a:t>exceeds CARB2 compliance for formaldehyde emission.</a:t>
            </a:r>
          </a:p>
          <a:p>
            <a:endParaRPr lang="en-GB" sz="1200" dirty="0" smtClean="0"/>
          </a:p>
          <a:p>
            <a:pPr eaLnBrk="1" hangingPunct="1">
              <a:spcBef>
                <a:spcPct val="0"/>
              </a:spcBef>
            </a:pPr>
            <a:r>
              <a:rPr lang="en-IE" sz="1200" kern="1200" dirty="0" smtClean="0">
                <a:solidFill>
                  <a:schemeClr val="tx1"/>
                </a:solidFill>
                <a:effectLst/>
                <a:latin typeface="+mn-lt"/>
                <a:ea typeface="+mn-ea"/>
                <a:cs typeface="+mn-cs"/>
              </a:rPr>
              <a:t>No tropical hardwoods are used in the manufacturing</a:t>
            </a:r>
            <a:r>
              <a:rPr lang="en-IE" sz="1200" kern="1200" baseline="0" dirty="0" smtClean="0">
                <a:solidFill>
                  <a:schemeClr val="tx1"/>
                </a:solidFill>
                <a:effectLst/>
                <a:latin typeface="+mn-lt"/>
                <a:ea typeface="+mn-ea"/>
                <a:cs typeface="+mn-cs"/>
              </a:rPr>
              <a:t> process</a:t>
            </a:r>
            <a:r>
              <a:rPr lang="en-IE" sz="1200" kern="1200" dirty="0" smtClean="0">
                <a:solidFill>
                  <a:schemeClr val="tx1"/>
                </a:solidFill>
                <a:effectLst/>
                <a:latin typeface="+mn-lt"/>
                <a:ea typeface="+mn-ea"/>
                <a:cs typeface="+mn-cs"/>
              </a:rPr>
              <a:t>,</a:t>
            </a:r>
            <a:r>
              <a:rPr lang="en-IE" sz="1200" kern="1200" baseline="0" dirty="0" smtClean="0">
                <a:solidFill>
                  <a:schemeClr val="tx1"/>
                </a:solidFill>
                <a:effectLst/>
                <a:latin typeface="+mn-lt"/>
                <a:ea typeface="+mn-ea"/>
                <a:cs typeface="+mn-cs"/>
              </a:rPr>
              <a:t> o</a:t>
            </a:r>
            <a:r>
              <a:rPr lang="en-IE" sz="1200" kern="1200" dirty="0" smtClean="0">
                <a:solidFill>
                  <a:schemeClr val="tx1"/>
                </a:solidFill>
                <a:effectLst/>
                <a:latin typeface="+mn-lt"/>
                <a:ea typeface="+mn-ea"/>
                <a:cs typeface="+mn-cs"/>
              </a:rPr>
              <a:t>nly wood sourced from FSC certified sources.</a:t>
            </a:r>
            <a:endParaRPr lang="en-IE" sz="1200" dirty="0" smtClean="0"/>
          </a:p>
          <a:p>
            <a:pPr eaLnBrk="1" hangingPunct="1">
              <a:spcBef>
                <a:spcPct val="0"/>
              </a:spcBef>
            </a:pPr>
            <a:endParaRPr lang="en-IE" sz="1200" dirty="0" smtClean="0"/>
          </a:p>
          <a:p>
            <a:pPr eaLnBrk="1" hangingPunct="1">
              <a:spcBef>
                <a:spcPct val="0"/>
              </a:spcBef>
            </a:pPr>
            <a:r>
              <a:rPr lang="en-GB" sz="1200" dirty="0" smtClean="0"/>
              <a:t>And</a:t>
            </a:r>
            <a:r>
              <a:rPr lang="en-GB" sz="1200" baseline="0" dirty="0" smtClean="0"/>
              <a:t> as t</a:t>
            </a:r>
            <a:r>
              <a:rPr lang="en-GB" sz="1200" dirty="0" smtClean="0"/>
              <a:t>he process of acetylation </a:t>
            </a:r>
            <a:r>
              <a:rPr lang="en-IE" sz="1200" dirty="0" smtClean="0"/>
              <a:t>is non toxic, non-hazardous</a:t>
            </a:r>
            <a:r>
              <a:rPr lang="en-IE" sz="1200" baseline="0" dirty="0" smtClean="0"/>
              <a:t> and </a:t>
            </a:r>
            <a:r>
              <a:rPr lang="en-IE" sz="1200" dirty="0" smtClean="0"/>
              <a:t>therefore Extreme Durable MDF can be recycled.</a:t>
            </a:r>
            <a:endParaRPr lang="en-IE" sz="1200" dirty="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14</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15</a:t>
            </a:fld>
            <a:endParaRPr lang="en-IE" dirty="0"/>
          </a:p>
        </p:txBody>
      </p:sp>
    </p:spTree>
    <p:extLst>
      <p:ext uri="{BB962C8B-B14F-4D97-AF65-F5344CB8AC3E}">
        <p14:creationId xmlns:p14="http://schemas.microsoft.com/office/powerpoint/2010/main" val="2340250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eaLnBrk="1" hangingPunct="1">
              <a:spcBef>
                <a:spcPct val="0"/>
              </a:spcBef>
            </a:pPr>
            <a:r>
              <a:rPr lang="en-IE" sz="1200" dirty="0" smtClean="0"/>
              <a:t>We now move to the tests that have been carried out to demonstrate its performance.</a:t>
            </a:r>
          </a:p>
          <a:p>
            <a:pPr eaLnBrk="1" hangingPunct="1">
              <a:spcBef>
                <a:spcPct val="0"/>
              </a:spcBef>
            </a:pPr>
            <a:endParaRPr lang="en-IE" sz="1200" dirty="0" smtClean="0"/>
          </a:p>
          <a:p>
            <a:pPr eaLnBrk="1" hangingPunct="1">
              <a:spcBef>
                <a:spcPct val="0"/>
              </a:spcBef>
            </a:pPr>
            <a:r>
              <a:rPr lang="en-IE" sz="1200" dirty="0" smtClean="0"/>
              <a:t>These tests were co-ordinated by the BRE (British</a:t>
            </a:r>
            <a:r>
              <a:rPr lang="en-IE" sz="1200" baseline="0" dirty="0" smtClean="0"/>
              <a:t> Research Establishment) which is an independent test facility. </a:t>
            </a:r>
          </a:p>
          <a:p>
            <a:pPr eaLnBrk="1" hangingPunct="1">
              <a:spcBef>
                <a:spcPct val="0"/>
              </a:spcBef>
            </a:pPr>
            <a:endParaRPr lang="en-IE" sz="1200" baseline="0" dirty="0" smtClean="0"/>
          </a:p>
          <a:p>
            <a:pPr eaLnBrk="1" hangingPunct="1">
              <a:spcBef>
                <a:spcPct val="0"/>
              </a:spcBef>
            </a:pPr>
            <a:r>
              <a:rPr lang="en-IE" sz="1200" dirty="0" smtClean="0"/>
              <a:t>This slide shows the results of a comparative test carried out showing the extreme performance of the product when compared to both wood and more </a:t>
            </a:r>
            <a:r>
              <a:rPr lang="en-IE" sz="1200" dirty="0" err="1" smtClean="0"/>
              <a:t>importnantly</a:t>
            </a:r>
            <a:r>
              <a:rPr lang="en-IE" sz="1200" dirty="0" smtClean="0"/>
              <a:t> non-wood based products in the market place.</a:t>
            </a:r>
          </a:p>
          <a:p>
            <a:pPr eaLnBrk="1" hangingPunct="1">
              <a:spcBef>
                <a:spcPct val="0"/>
              </a:spcBef>
            </a:pPr>
            <a:endParaRPr lang="en-IE" sz="1200" dirty="0" smtClean="0"/>
          </a:p>
          <a:p>
            <a:pPr eaLnBrk="1" hangingPunct="1">
              <a:spcBef>
                <a:spcPct val="0"/>
              </a:spcBef>
            </a:pPr>
            <a:r>
              <a:rPr lang="en-IE" sz="1200" dirty="0" smtClean="0"/>
              <a:t>The first table on the left shows the thickness swell performance, when soaked for a period of 72 hours and then allowed to dry. </a:t>
            </a:r>
          </a:p>
          <a:p>
            <a:pPr eaLnBrk="1" hangingPunct="1">
              <a:spcBef>
                <a:spcPct val="0"/>
              </a:spcBef>
            </a:pPr>
            <a:endParaRPr lang="en-IE" sz="1200" dirty="0" smtClean="0"/>
          </a:p>
          <a:p>
            <a:pPr eaLnBrk="1" hangingPunct="1">
              <a:spcBef>
                <a:spcPct val="0"/>
              </a:spcBef>
            </a:pPr>
            <a:r>
              <a:rPr lang="en-IE" sz="1200" dirty="0" smtClean="0"/>
              <a:t>You can see that the Extreme Durable MDF outperforms against the best plywood’s on the market today and performs similar to the non wood alternatives available.</a:t>
            </a:r>
          </a:p>
          <a:p>
            <a:pPr eaLnBrk="1" hangingPunct="1">
              <a:spcBef>
                <a:spcPct val="0"/>
              </a:spcBef>
            </a:pPr>
            <a:endParaRPr lang="en-IE" sz="1200" dirty="0" smtClean="0"/>
          </a:p>
          <a:p>
            <a:pPr eaLnBrk="1" hangingPunct="1">
              <a:spcBef>
                <a:spcPct val="0"/>
              </a:spcBef>
            </a:pPr>
            <a:r>
              <a:rPr lang="en-IE" sz="1200" dirty="0" smtClean="0"/>
              <a:t>Some people imagine that a compact laminate, for example, would not swell but in fact it does, as do the stone fibre and fibre cement products</a:t>
            </a:r>
            <a:r>
              <a:rPr lang="en-IE" sz="1200" baseline="0" dirty="0" smtClean="0"/>
              <a:t> as they are not inert.</a:t>
            </a:r>
            <a:endParaRPr lang="en-IE" sz="1200" dirty="0" smtClean="0"/>
          </a:p>
          <a:p>
            <a:pPr eaLnBrk="1" hangingPunct="1">
              <a:spcBef>
                <a:spcPct val="0"/>
              </a:spcBef>
            </a:pPr>
            <a:endParaRPr lang="en-IE" sz="1200" dirty="0" smtClean="0"/>
          </a:p>
          <a:p>
            <a:pPr eaLnBrk="1" hangingPunct="1">
              <a:spcBef>
                <a:spcPct val="0"/>
              </a:spcBef>
            </a:pPr>
            <a:r>
              <a:rPr lang="en-IE" sz="1200" dirty="0" smtClean="0"/>
              <a:t>The table on the right demonstrates the products exceptional dimensional stability performance which</a:t>
            </a:r>
            <a:r>
              <a:rPr lang="en-IE" sz="1200" baseline="0" dirty="0" smtClean="0"/>
              <a:t> is </a:t>
            </a:r>
            <a:r>
              <a:rPr lang="en-IE" sz="1200" dirty="0" smtClean="0"/>
              <a:t>how it moves in both the length and width when soaked for a period of 48 hours.</a:t>
            </a:r>
          </a:p>
          <a:p>
            <a:pPr eaLnBrk="1" hangingPunct="1">
              <a:spcBef>
                <a:spcPct val="0"/>
              </a:spcBef>
            </a:pPr>
            <a:endParaRPr lang="en-IE" sz="120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IE" sz="1200" dirty="0" smtClean="0"/>
              <a:t>Here you can see it performs similar to and, in some cases, better than the competing products.</a:t>
            </a:r>
            <a:endParaRPr lang="en-GB" sz="1200" dirty="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16</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IE" sz="1200" dirty="0" smtClean="0"/>
              <a:t>To further test the long term durability of the product, samples were independently tested to an accelerated durability test.</a:t>
            </a:r>
          </a:p>
          <a:p>
            <a:pPr eaLnBrk="1" hangingPunct="1">
              <a:spcBef>
                <a:spcPct val="0"/>
              </a:spcBef>
            </a:pPr>
            <a:endParaRPr lang="en-IE" sz="1200" dirty="0" smtClean="0"/>
          </a:p>
          <a:p>
            <a:pPr eaLnBrk="1" hangingPunct="1">
              <a:spcBef>
                <a:spcPct val="0"/>
              </a:spcBef>
            </a:pPr>
            <a:r>
              <a:rPr lang="en-IE" sz="1200" dirty="0" smtClean="0"/>
              <a:t>As you see from this slide it was quite severe.</a:t>
            </a:r>
            <a:r>
              <a:rPr lang="en-IE" sz="1200" baseline="0" dirty="0" smtClean="0"/>
              <a:t> The samples were subjected to</a:t>
            </a:r>
            <a:endParaRPr lang="en-IE" sz="1200" dirty="0" smtClean="0"/>
          </a:p>
          <a:p>
            <a:pPr eaLnBrk="1" hangingPunct="1">
              <a:spcBef>
                <a:spcPct val="0"/>
              </a:spcBef>
            </a:pPr>
            <a:endParaRPr lang="en-IE" sz="1200" dirty="0" smtClean="0"/>
          </a:p>
          <a:p>
            <a:pPr eaLnBrk="1" hangingPunct="1">
              <a:spcBef>
                <a:spcPct val="0"/>
              </a:spcBef>
            </a:pPr>
            <a:r>
              <a:rPr lang="en-IE" sz="1200" dirty="0" smtClean="0"/>
              <a:t>3 hours soaking at 20 degrees C</a:t>
            </a:r>
          </a:p>
          <a:p>
            <a:pPr eaLnBrk="1" hangingPunct="1">
              <a:spcBef>
                <a:spcPct val="0"/>
              </a:spcBef>
            </a:pPr>
            <a:r>
              <a:rPr lang="en-IE" sz="1200" dirty="0" smtClean="0"/>
              <a:t>3 hours freezing at -20 degrees C</a:t>
            </a:r>
          </a:p>
          <a:p>
            <a:pPr eaLnBrk="1" hangingPunct="1">
              <a:spcBef>
                <a:spcPct val="0"/>
              </a:spcBef>
            </a:pPr>
            <a:endParaRPr lang="en-IE" sz="1200" dirty="0" smtClean="0"/>
          </a:p>
          <a:p>
            <a:pPr eaLnBrk="1" hangingPunct="1">
              <a:spcBef>
                <a:spcPct val="0"/>
              </a:spcBef>
            </a:pPr>
            <a:r>
              <a:rPr lang="en-IE" sz="1200" dirty="0" smtClean="0"/>
              <a:t>18 hours storage in water at below 5 degrees C</a:t>
            </a:r>
          </a:p>
          <a:p>
            <a:pPr eaLnBrk="1" hangingPunct="1">
              <a:spcBef>
                <a:spcPct val="0"/>
              </a:spcBef>
            </a:pPr>
            <a:r>
              <a:rPr lang="en-IE" sz="1200" dirty="0" smtClean="0"/>
              <a:t>and 6 hours storage at 60 degrees C with a 20% relative humidity</a:t>
            </a:r>
          </a:p>
          <a:p>
            <a:pPr eaLnBrk="1" hangingPunct="1">
              <a:spcBef>
                <a:spcPct val="0"/>
              </a:spcBef>
            </a:pPr>
            <a:endParaRPr lang="en-GB" sz="1200" dirty="0" smtClean="0"/>
          </a:p>
          <a:p>
            <a:pPr eaLnBrk="1" hangingPunct="1">
              <a:spcBef>
                <a:spcPct val="0"/>
              </a:spcBef>
            </a:pPr>
            <a:r>
              <a:rPr lang="en-GB" sz="1200" dirty="0" smtClean="0"/>
              <a:t>******Press for animation X25***********</a:t>
            </a:r>
            <a:endParaRPr lang="en-IE" sz="1200" dirty="0" smtClean="0"/>
          </a:p>
          <a:p>
            <a:pPr eaLnBrk="1" hangingPunct="1">
              <a:spcBef>
                <a:spcPct val="0"/>
              </a:spcBef>
            </a:pPr>
            <a:endParaRPr lang="en-IE" sz="1200" dirty="0" smtClean="0"/>
          </a:p>
          <a:p>
            <a:pPr eaLnBrk="1" hangingPunct="1">
              <a:spcBef>
                <a:spcPct val="0"/>
              </a:spcBef>
            </a:pPr>
            <a:r>
              <a:rPr lang="en-IE" sz="1200" dirty="0" smtClean="0"/>
              <a:t>As if this was not punishing enough the test was repeated continuously 25 times!!</a:t>
            </a:r>
          </a:p>
          <a:p>
            <a:pPr eaLnBrk="1" hangingPunct="1">
              <a:spcBef>
                <a:spcPct val="0"/>
              </a:spcBef>
            </a:pPr>
            <a:endParaRPr lang="en-IE" sz="120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GB" sz="1200" dirty="0" smtClean="0"/>
              <a:t>******Press for final bullet point***********</a:t>
            </a:r>
            <a:endParaRPr lang="en-IE" sz="1200" dirty="0" smtClean="0"/>
          </a:p>
          <a:p>
            <a:pPr eaLnBrk="1" hangingPunct="1">
              <a:spcBef>
                <a:spcPct val="0"/>
              </a:spcBef>
            </a:pPr>
            <a:endParaRPr lang="en-IE" sz="1200" dirty="0" smtClean="0"/>
          </a:p>
          <a:p>
            <a:pPr eaLnBrk="1" hangingPunct="1">
              <a:spcBef>
                <a:spcPct val="0"/>
              </a:spcBef>
            </a:pPr>
            <a:endParaRPr lang="en-GB" sz="1200" dirty="0" smtClean="0"/>
          </a:p>
          <a:p>
            <a:pPr>
              <a:buClr>
                <a:srgbClr val="E28C05"/>
              </a:buClr>
            </a:pPr>
            <a:r>
              <a:rPr lang="en-GB" sz="1200" dirty="0" smtClean="0"/>
              <a:t>Extreme durable</a:t>
            </a:r>
            <a:r>
              <a:rPr lang="en-GB" sz="1200" baseline="0" dirty="0" smtClean="0"/>
              <a:t> MDF made some impressive r</a:t>
            </a:r>
            <a:r>
              <a:rPr lang="en-GB" sz="1200" dirty="0" smtClean="0"/>
              <a:t>esult with n</a:t>
            </a:r>
            <a:r>
              <a:rPr lang="en-IE" sz="1200" dirty="0" smtClean="0"/>
              <a:t>o cracks or delamination and had significantly improved dimensional stability performance in all dimensions through the 25 cycles.</a:t>
            </a:r>
          </a:p>
          <a:p>
            <a:pPr eaLnBrk="1" hangingPunct="1">
              <a:spcBef>
                <a:spcPct val="0"/>
              </a:spcBef>
            </a:pPr>
            <a:endParaRPr lang="en-GB" sz="1200" dirty="0" smtClean="0"/>
          </a:p>
          <a:p>
            <a:pPr eaLnBrk="1" hangingPunct="1">
              <a:spcBef>
                <a:spcPct val="0"/>
              </a:spcBef>
            </a:pPr>
            <a:endParaRPr lang="en-GB" sz="1200" dirty="0" smtClean="0"/>
          </a:p>
          <a:p>
            <a:pPr eaLnBrk="1" hangingPunct="1">
              <a:spcBef>
                <a:spcPct val="0"/>
              </a:spcBef>
            </a:pPr>
            <a:endParaRPr lang="en-GB" sz="1200" dirty="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17</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IE" sz="1200" dirty="0" smtClean="0"/>
              <a:t>Samples of Extreme Durable MDF were subjected to a durability assessment under the European standard  EN350-1.</a:t>
            </a:r>
          </a:p>
          <a:p>
            <a:pPr eaLnBrk="1" hangingPunct="1">
              <a:spcBef>
                <a:spcPct val="0"/>
              </a:spcBef>
            </a:pPr>
            <a:endParaRPr lang="en-IE" sz="1200" dirty="0" smtClean="0"/>
          </a:p>
          <a:p>
            <a:pPr eaLnBrk="1" hangingPunct="1">
              <a:spcBef>
                <a:spcPct val="0"/>
              </a:spcBef>
            </a:pPr>
            <a:r>
              <a:rPr lang="en-IE" sz="1200" dirty="0" smtClean="0"/>
              <a:t>This is where the</a:t>
            </a:r>
            <a:r>
              <a:rPr lang="en-IE" sz="1200" baseline="0" dirty="0" smtClean="0"/>
              <a:t> samples </a:t>
            </a:r>
            <a:r>
              <a:rPr lang="en-IE" sz="1200" dirty="0" smtClean="0"/>
              <a:t>were exposed to brown and white rot, shown on this table by their botanical names.</a:t>
            </a:r>
          </a:p>
          <a:p>
            <a:pPr eaLnBrk="1" hangingPunct="1">
              <a:spcBef>
                <a:spcPct val="0"/>
              </a:spcBef>
            </a:pPr>
            <a:endParaRPr lang="en-IE" sz="1200" dirty="0" smtClean="0"/>
          </a:p>
          <a:p>
            <a:pPr eaLnBrk="1" hangingPunct="1">
              <a:spcBef>
                <a:spcPct val="0"/>
              </a:spcBef>
            </a:pPr>
            <a:r>
              <a:rPr lang="en-IE" sz="1200" dirty="0" smtClean="0"/>
              <a:t>You can see how little weight loss the samples suffered when compared to solid un-modified wood.</a:t>
            </a:r>
          </a:p>
          <a:p>
            <a:pPr eaLnBrk="1" hangingPunct="1">
              <a:spcBef>
                <a:spcPct val="0"/>
              </a:spcBef>
            </a:pPr>
            <a:endParaRPr lang="en-IE" sz="1200" dirty="0" smtClean="0"/>
          </a:p>
          <a:p>
            <a:pPr eaLnBrk="1" hangingPunct="1">
              <a:spcBef>
                <a:spcPct val="0"/>
              </a:spcBef>
            </a:pPr>
            <a:r>
              <a:rPr lang="en-IE" sz="1200" dirty="0" smtClean="0"/>
              <a:t>The BRE concluded that the product was fully resistant to decay by these fungi and would meet a 60 year service life expectancy in accordance with the British Standard BS 8417. </a:t>
            </a:r>
          </a:p>
          <a:p>
            <a:pPr eaLnBrk="1" hangingPunct="1">
              <a:spcBef>
                <a:spcPct val="0"/>
              </a:spcBef>
            </a:pPr>
            <a:endParaRPr lang="en-GB" sz="1200" dirty="0" smtClean="0"/>
          </a:p>
          <a:p>
            <a:pPr eaLnBrk="1" hangingPunct="1">
              <a:spcBef>
                <a:spcPct val="0"/>
              </a:spcBef>
            </a:pPr>
            <a:r>
              <a:rPr lang="en-GB" sz="1200" dirty="0" smtClean="0"/>
              <a:t>***FOTENOTE***</a:t>
            </a:r>
          </a:p>
          <a:p>
            <a:pPr eaLnBrk="1" hangingPunct="1">
              <a:spcBef>
                <a:spcPct val="0"/>
              </a:spcBef>
            </a:pPr>
            <a:endParaRPr lang="en-GB" sz="1200" dirty="0" smtClean="0"/>
          </a:p>
          <a:p>
            <a:pPr eaLnBrk="1" hangingPunct="1">
              <a:spcBef>
                <a:spcPct val="0"/>
              </a:spcBef>
            </a:pPr>
            <a:r>
              <a:rPr lang="en-GB" sz="1200" dirty="0" smtClean="0"/>
              <a:t>If asked BS 8417 is British Standard for </a:t>
            </a:r>
            <a:r>
              <a:rPr lang="en-IE" sz="1200" dirty="0" smtClean="0"/>
              <a:t>Preservation of Wood. Code of Practice.</a:t>
            </a:r>
          </a:p>
          <a:p>
            <a:pPr eaLnBrk="1" hangingPunct="1">
              <a:spcBef>
                <a:spcPct val="0"/>
              </a:spcBef>
            </a:pPr>
            <a:r>
              <a:rPr lang="en-IE" sz="2000" b="0" i="0" kern="1200" dirty="0" smtClean="0">
                <a:solidFill>
                  <a:schemeClr val="tx1"/>
                </a:solidFill>
                <a:effectLst/>
                <a:latin typeface="+mn-lt"/>
                <a:ea typeface="+mn-ea"/>
                <a:cs typeface="+mn-cs"/>
              </a:rPr>
              <a:t>The Standard takes the form of guidance and recommendations to help determine the need for treatment and if so helps users specify the preservative treatment of wood.</a:t>
            </a:r>
            <a:endParaRPr lang="en-GB" sz="1200" dirty="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18</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IE" sz="1200" dirty="0" smtClean="0"/>
              <a:t>This slide shows the effects on some prototype panels manufactured using acetylated Aspen back in the 1990’s, that had been placed in the ground like pegs, alongside “normal” timber stakes.</a:t>
            </a:r>
          </a:p>
          <a:p>
            <a:pPr eaLnBrk="1" hangingPunct="1">
              <a:spcBef>
                <a:spcPct val="0"/>
              </a:spcBef>
            </a:pPr>
            <a:endParaRPr lang="en-IE" sz="1200" dirty="0" smtClean="0"/>
          </a:p>
          <a:p>
            <a:pPr eaLnBrk="1" hangingPunct="1">
              <a:spcBef>
                <a:spcPct val="0"/>
              </a:spcBef>
            </a:pPr>
            <a:r>
              <a:rPr lang="en-IE" sz="1200" dirty="0" smtClean="0"/>
              <a:t>After 14 years of the test, there is no notable deterioration or decay on the acetylated panels. The timber stakes on the other hand had completely deteriorated.</a:t>
            </a:r>
          </a:p>
          <a:p>
            <a:pPr eaLnBrk="1" hangingPunct="1">
              <a:spcBef>
                <a:spcPct val="0"/>
              </a:spcBef>
            </a:pPr>
            <a:endParaRPr lang="en-GB" sz="120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GB" sz="1200" dirty="0" smtClean="0"/>
              <a:t>This was the first and still to date only</a:t>
            </a:r>
            <a:r>
              <a:rPr lang="en-GB" sz="1200" baseline="0" dirty="0" smtClean="0"/>
              <a:t> wood based panel product to be given a durability classification. </a:t>
            </a:r>
            <a:r>
              <a:rPr lang="en-IE" sz="1200" dirty="0" smtClean="0"/>
              <a:t>Therefore the durability of an Extreme Durable MDF can be compared to those of a similar durability like slow grown Teak and aged Oak</a:t>
            </a:r>
            <a:r>
              <a:rPr lang="en-IE" sz="1200" baseline="0" dirty="0" smtClean="0"/>
              <a:t> which is a Durability Class 1.</a:t>
            </a:r>
          </a:p>
          <a:p>
            <a:pPr marL="0" marR="0" indent="0" algn="l" defTabSz="914400" rtl="0" eaLnBrk="1" fontAlgn="base" latinLnBrk="0" hangingPunct="1">
              <a:lnSpc>
                <a:spcPct val="100000"/>
              </a:lnSpc>
              <a:spcBef>
                <a:spcPct val="0"/>
              </a:spcBef>
              <a:spcAft>
                <a:spcPct val="0"/>
              </a:spcAft>
              <a:buClrTx/>
              <a:buSzTx/>
              <a:buFontTx/>
              <a:buNone/>
              <a:tabLst/>
              <a:defRPr/>
            </a:pPr>
            <a:endParaRPr lang="en-GB" sz="1200" baseline="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GB" sz="1200" baseline="0" dirty="0" smtClean="0"/>
              <a:t>**FOOTNOTE**</a:t>
            </a:r>
          </a:p>
          <a:p>
            <a:pPr marL="0" marR="0" indent="0" algn="l" defTabSz="914400" rtl="0" eaLnBrk="1" fontAlgn="base" latinLnBrk="0" hangingPunct="1">
              <a:lnSpc>
                <a:spcPct val="100000"/>
              </a:lnSpc>
              <a:spcBef>
                <a:spcPct val="0"/>
              </a:spcBef>
              <a:spcAft>
                <a:spcPct val="0"/>
              </a:spcAft>
              <a:buClrTx/>
              <a:buSzTx/>
              <a:buFontTx/>
              <a:buNone/>
              <a:tabLst/>
              <a:defRPr/>
            </a:pPr>
            <a:r>
              <a:rPr lang="en-GB" sz="1200" baseline="0" dirty="0" smtClean="0"/>
              <a:t>The trial is continuing and is checked on an annual basis, the untreated timber </a:t>
            </a:r>
            <a:r>
              <a:rPr lang="en-GB" sz="1200" baseline="0" smtClean="0"/>
              <a:t>stakes had </a:t>
            </a:r>
            <a:r>
              <a:rPr lang="en-GB" sz="1200" baseline="0" dirty="0" smtClean="0"/>
              <a:t>fully deteriorated after 6 years.</a:t>
            </a:r>
            <a:endParaRPr lang="en-GB" sz="1200" dirty="0" smtClean="0"/>
          </a:p>
          <a:p>
            <a:pPr eaLnBrk="1" hangingPunct="1">
              <a:spcBef>
                <a:spcPct val="0"/>
              </a:spcBef>
            </a:pPr>
            <a:endParaRPr lang="en-IE" sz="1200" dirty="0" smtClean="0"/>
          </a:p>
          <a:p>
            <a:pPr eaLnBrk="1" hangingPunct="1">
              <a:spcBef>
                <a:spcPct val="0"/>
              </a:spcBef>
            </a:pPr>
            <a:endParaRPr lang="en-GB" sz="1200" dirty="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19</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smtClean="0">
                <a:solidFill>
                  <a:schemeClr val="tx1"/>
                </a:solidFill>
                <a:effectLst/>
                <a:latin typeface="+mn-lt"/>
                <a:ea typeface="+mn-ea"/>
                <a:cs typeface="+mn-cs"/>
              </a:rPr>
              <a:t>So, who are we?</a:t>
            </a:r>
          </a:p>
          <a:p>
            <a:endParaRPr lang="en-IE"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Medite SmartPly are part of </a:t>
            </a:r>
            <a:r>
              <a:rPr lang="en-IE" sz="1200" kern="1200" dirty="0" err="1" smtClean="0">
                <a:solidFill>
                  <a:schemeClr val="tx1"/>
                </a:solidFill>
                <a:effectLst/>
                <a:latin typeface="+mn-lt"/>
                <a:ea typeface="+mn-ea"/>
                <a:cs typeface="+mn-cs"/>
              </a:rPr>
              <a:t>Coillte</a:t>
            </a:r>
            <a:r>
              <a:rPr lang="en-IE" sz="1200" kern="1200" dirty="0" smtClean="0">
                <a:solidFill>
                  <a:schemeClr val="tx1"/>
                </a:solidFill>
                <a:effectLst/>
                <a:latin typeface="+mn-lt"/>
                <a:ea typeface="+mn-ea"/>
                <a:cs typeface="+mn-cs"/>
              </a:rPr>
              <a:t>, an Irish state owned commercial company. Operating in forestry, land based businesses, renewable energy and manufacturing of wood based panel products.</a:t>
            </a:r>
          </a:p>
          <a:p>
            <a:endParaRPr lang="en-IE" sz="1200" kern="1200" dirty="0" smtClean="0">
              <a:solidFill>
                <a:schemeClr val="tx1"/>
              </a:solidFill>
              <a:effectLst/>
              <a:latin typeface="+mn-lt"/>
              <a:ea typeface="+mn-ea"/>
              <a:cs typeface="+mn-cs"/>
            </a:endParaRPr>
          </a:p>
          <a:p>
            <a:r>
              <a:rPr lang="en-IE" sz="1200" kern="1200" dirty="0" err="1" smtClean="0">
                <a:solidFill>
                  <a:schemeClr val="tx1"/>
                </a:solidFill>
                <a:effectLst/>
                <a:latin typeface="+mn-lt"/>
                <a:ea typeface="+mn-ea"/>
                <a:cs typeface="+mn-cs"/>
              </a:rPr>
              <a:t>Coillte</a:t>
            </a:r>
            <a:r>
              <a:rPr lang="en-IE" sz="1200" kern="1200" dirty="0" smtClean="0">
                <a:solidFill>
                  <a:schemeClr val="tx1"/>
                </a:solidFill>
                <a:effectLst/>
                <a:latin typeface="+mn-lt"/>
                <a:ea typeface="+mn-ea"/>
                <a:cs typeface="+mn-cs"/>
              </a:rPr>
              <a:t> own over 442,000 hectares of FSC certified forest which is approximately 7% of the land mass of Ireland.</a:t>
            </a:r>
          </a:p>
          <a:p>
            <a:endParaRPr lang="en-IE" sz="1200" kern="1200" dirty="0" smtClean="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2</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IE" sz="1200" dirty="0" smtClean="0"/>
              <a:t>To further demonstrate</a:t>
            </a:r>
            <a:r>
              <a:rPr lang="en-IE" sz="1200" baseline="0" dirty="0" smtClean="0"/>
              <a:t> the suitability of Extreme Durable MDF in any environment, samples of the panel have been subjected to the most voracious of wood boring termites in the Northern Territories of Australia.</a:t>
            </a:r>
          </a:p>
          <a:p>
            <a:pPr eaLnBrk="1" hangingPunct="1">
              <a:spcBef>
                <a:spcPct val="0"/>
              </a:spcBef>
            </a:pPr>
            <a:endParaRPr lang="en-IE" sz="1200" baseline="0" dirty="0" smtClean="0"/>
          </a:p>
          <a:p>
            <a:pPr eaLnBrk="1" hangingPunct="1">
              <a:spcBef>
                <a:spcPct val="0"/>
              </a:spcBef>
            </a:pPr>
            <a:r>
              <a:rPr lang="en-IE" sz="1200" baseline="0" dirty="0" smtClean="0"/>
              <a:t>After 3 years, the results can be seen of the weight loss experienced by the comparison products. </a:t>
            </a:r>
          </a:p>
          <a:p>
            <a:pPr eaLnBrk="1" hangingPunct="1">
              <a:spcBef>
                <a:spcPct val="0"/>
              </a:spcBef>
            </a:pPr>
            <a:endParaRPr lang="en-IE" sz="1200" baseline="0" dirty="0" smtClean="0"/>
          </a:p>
          <a:p>
            <a:pPr eaLnBrk="1" hangingPunct="1">
              <a:spcBef>
                <a:spcPct val="0"/>
              </a:spcBef>
            </a:pPr>
            <a:r>
              <a:rPr lang="en-IE" sz="1200" baseline="0" dirty="0" smtClean="0"/>
              <a:t>Western Red Cedar, a relatively resistant timber species, still suffered 29% loss in it’s mass compared to less than 1% for the Extreme Durable MDF.</a:t>
            </a:r>
            <a:endParaRPr lang="en-GB" sz="1200" dirty="0" smtClean="0"/>
          </a:p>
          <a:p>
            <a:pPr eaLnBrk="1" hangingPunct="1">
              <a:spcBef>
                <a:spcPct val="0"/>
              </a:spcBef>
            </a:pPr>
            <a:endParaRPr lang="en-GB" sz="1200" dirty="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20</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IE" sz="1200" dirty="0" smtClean="0"/>
              <a:t>Although Extreme</a:t>
            </a:r>
            <a:r>
              <a:rPr lang="en-IE" sz="1200" baseline="0" dirty="0" smtClean="0"/>
              <a:t> Durable MDF is more suited as an alternative to non-wood based panel products, there would be a natural propensity to compare it to wood panels.</a:t>
            </a:r>
          </a:p>
          <a:p>
            <a:pPr eaLnBrk="1" hangingPunct="1">
              <a:spcBef>
                <a:spcPct val="0"/>
              </a:spcBef>
            </a:pPr>
            <a:endParaRPr lang="en-IE" sz="1200" baseline="0" dirty="0" smtClean="0"/>
          </a:p>
          <a:p>
            <a:pPr eaLnBrk="1" hangingPunct="1">
              <a:spcBef>
                <a:spcPct val="0"/>
              </a:spcBef>
            </a:pPr>
            <a:r>
              <a:rPr lang="en-IE" sz="1200" dirty="0" smtClean="0"/>
              <a:t>There are some high performance, cost effective plywood products that</a:t>
            </a:r>
            <a:r>
              <a:rPr lang="en-IE" sz="1200" baseline="0" dirty="0" smtClean="0"/>
              <a:t> can provide a solution to some external envelopes.</a:t>
            </a:r>
          </a:p>
          <a:p>
            <a:pPr eaLnBrk="1" hangingPunct="1">
              <a:spcBef>
                <a:spcPct val="0"/>
              </a:spcBef>
            </a:pPr>
            <a:endParaRPr lang="en-IE" sz="1200" baseline="0" dirty="0" smtClean="0"/>
          </a:p>
          <a:p>
            <a:pPr eaLnBrk="1" hangingPunct="1">
              <a:spcBef>
                <a:spcPct val="0"/>
              </a:spcBef>
            </a:pPr>
            <a:r>
              <a:rPr lang="en-IE" sz="1200" baseline="0" dirty="0" smtClean="0"/>
              <a:t>But its wider use is often restricted by its performance characteristics such as long term durability, coating maintenance, stability, poor edge profiling and, in some cases, sustainability aspects.</a:t>
            </a:r>
          </a:p>
          <a:p>
            <a:pPr eaLnBrk="1" hangingPunct="1">
              <a:spcBef>
                <a:spcPct val="0"/>
              </a:spcBef>
            </a:pPr>
            <a:endParaRPr lang="en-IE" sz="1200" baseline="0" dirty="0" smtClean="0"/>
          </a:p>
          <a:p>
            <a:pPr eaLnBrk="1" hangingPunct="1">
              <a:spcBef>
                <a:spcPct val="0"/>
              </a:spcBef>
            </a:pPr>
            <a:r>
              <a:rPr lang="en-IE" sz="1200" baseline="0" dirty="0" smtClean="0"/>
              <a:t>We therefore instructed some comparative testing's to be done with the best plywood's on the market today.</a:t>
            </a:r>
          </a:p>
          <a:p>
            <a:pPr eaLnBrk="1" hangingPunct="1">
              <a:spcBef>
                <a:spcPct val="0"/>
              </a:spcBef>
            </a:pPr>
            <a:endParaRPr lang="en-GB" sz="1200" baseline="0" dirty="0" smtClean="0"/>
          </a:p>
          <a:p>
            <a:pPr eaLnBrk="1" hangingPunct="1">
              <a:spcBef>
                <a:spcPct val="0"/>
              </a:spcBef>
            </a:pPr>
            <a:r>
              <a:rPr lang="en-IE" sz="1200" dirty="0" smtClean="0"/>
              <a:t>A finish birch (hardwood) plywood and a full BS1088 Marine grade hardwood panel to compare on performance.</a:t>
            </a:r>
          </a:p>
          <a:p>
            <a:pPr eaLnBrk="1" hangingPunct="1">
              <a:spcBef>
                <a:spcPct val="0"/>
              </a:spcBef>
            </a:pPr>
            <a:endParaRPr lang="en-IE" sz="1200" dirty="0" smtClean="0"/>
          </a:p>
          <a:p>
            <a:pPr eaLnBrk="1" hangingPunct="1">
              <a:spcBef>
                <a:spcPct val="0"/>
              </a:spcBef>
            </a:pPr>
            <a:r>
              <a:rPr lang="en-IE" sz="1200" dirty="0" smtClean="0"/>
              <a:t>The two</a:t>
            </a:r>
            <a:r>
              <a:rPr lang="en-IE" sz="1200" baseline="0" dirty="0" smtClean="0"/>
              <a:t> tests were:</a:t>
            </a:r>
          </a:p>
          <a:p>
            <a:pPr eaLnBrk="1" hangingPunct="1">
              <a:spcBef>
                <a:spcPct val="0"/>
              </a:spcBef>
            </a:pPr>
            <a:endParaRPr lang="en-IE" sz="1200" baseline="0" dirty="0" smtClean="0"/>
          </a:p>
          <a:p>
            <a:pPr eaLnBrk="1" hangingPunct="1">
              <a:spcBef>
                <a:spcPct val="0"/>
              </a:spcBef>
            </a:pPr>
            <a:r>
              <a:rPr lang="en-IE" sz="1200" baseline="0" dirty="0" smtClean="0"/>
              <a:t>A freeze/thaw test to look at the thickness swell and bowing comparisons.</a:t>
            </a:r>
          </a:p>
          <a:p>
            <a:pPr eaLnBrk="1" hangingPunct="1">
              <a:spcBef>
                <a:spcPct val="0"/>
              </a:spcBef>
            </a:pPr>
            <a:endParaRPr lang="en-IE" sz="1200" baseline="0" dirty="0" smtClean="0"/>
          </a:p>
          <a:p>
            <a:pPr eaLnBrk="1" hangingPunct="1">
              <a:spcBef>
                <a:spcPct val="0"/>
              </a:spcBef>
            </a:pPr>
            <a:r>
              <a:rPr lang="en-IE" sz="1200" baseline="0" dirty="0" smtClean="0"/>
              <a:t>And a float test to measure the moisture gain.</a:t>
            </a:r>
            <a:endParaRPr lang="en-GB" sz="1200" dirty="0" smtClean="0"/>
          </a:p>
          <a:p>
            <a:pPr eaLnBrk="1" hangingPunct="1">
              <a:spcBef>
                <a:spcPct val="0"/>
              </a:spcBef>
            </a:pPr>
            <a:endParaRPr lang="en-GB" sz="1200" dirty="0" smtClean="0"/>
          </a:p>
          <a:p>
            <a:pPr eaLnBrk="1" hangingPunct="1">
              <a:spcBef>
                <a:spcPct val="0"/>
              </a:spcBef>
            </a:pPr>
            <a:endParaRPr lang="en-GB" sz="1200" dirty="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21</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GB" sz="1200" baseline="0" dirty="0" smtClean="0">
                <a:solidFill>
                  <a:schemeClr val="tx1"/>
                </a:solidFill>
              </a:rPr>
              <a:t>The top sample is 18mm Birch Plywood</a:t>
            </a:r>
          </a:p>
          <a:p>
            <a:pPr marL="0" marR="0" indent="0" algn="l" defTabSz="914400" rtl="0" eaLnBrk="1" fontAlgn="base" latinLnBrk="0" hangingPunct="1">
              <a:lnSpc>
                <a:spcPct val="100000"/>
              </a:lnSpc>
              <a:spcBef>
                <a:spcPct val="0"/>
              </a:spcBef>
              <a:spcAft>
                <a:spcPct val="0"/>
              </a:spcAft>
              <a:buClrTx/>
              <a:buSzTx/>
              <a:buFontTx/>
              <a:buNone/>
              <a:tabLst/>
              <a:defRPr/>
            </a:pPr>
            <a:r>
              <a:rPr lang="en-GB" sz="1200" baseline="0" dirty="0" smtClean="0">
                <a:solidFill>
                  <a:schemeClr val="tx1"/>
                </a:solidFill>
              </a:rPr>
              <a:t>The middle sample is 18mm Marine Plywood</a:t>
            </a:r>
          </a:p>
          <a:p>
            <a:pPr marL="0" marR="0" indent="0" algn="l" defTabSz="914400" rtl="0" eaLnBrk="1" fontAlgn="base" latinLnBrk="0" hangingPunct="1">
              <a:lnSpc>
                <a:spcPct val="100000"/>
              </a:lnSpc>
              <a:spcBef>
                <a:spcPct val="0"/>
              </a:spcBef>
              <a:spcAft>
                <a:spcPct val="0"/>
              </a:spcAft>
              <a:buClrTx/>
              <a:buSzTx/>
              <a:buFontTx/>
              <a:buNone/>
              <a:tabLst/>
              <a:defRPr/>
            </a:pPr>
            <a:r>
              <a:rPr lang="en-GB" sz="1200" baseline="0" dirty="0" smtClean="0">
                <a:solidFill>
                  <a:schemeClr val="tx1"/>
                </a:solidFill>
              </a:rPr>
              <a:t>The bottom sample is 18mm Extreme Durable MDF</a:t>
            </a:r>
            <a:endParaRPr lang="en-GB" sz="1200" dirty="0" smtClean="0">
              <a:solidFill>
                <a:schemeClr val="tx1"/>
              </a:solidFill>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IE" sz="1200" dirty="0" smtClean="0">
              <a:solidFill>
                <a:schemeClr val="tx1"/>
              </a:solidFill>
            </a:endParaRPr>
          </a:p>
          <a:p>
            <a:pPr marL="0" marR="0" indent="0" algn="l" defTabSz="914400" rtl="0" eaLnBrk="1" fontAlgn="base" latinLnBrk="0" hangingPunct="1">
              <a:lnSpc>
                <a:spcPct val="100000"/>
              </a:lnSpc>
              <a:spcBef>
                <a:spcPct val="0"/>
              </a:spcBef>
              <a:spcAft>
                <a:spcPct val="0"/>
              </a:spcAft>
              <a:buClrTx/>
              <a:buSzTx/>
              <a:buFontTx/>
              <a:buNone/>
              <a:tabLst/>
              <a:defRPr/>
            </a:pPr>
            <a:r>
              <a:rPr lang="en-IE" sz="1200" dirty="0" smtClean="0">
                <a:solidFill>
                  <a:schemeClr val="tx1"/>
                </a:solidFill>
              </a:rPr>
              <a:t>As you can see from the samples on the screen there was significant</a:t>
            </a:r>
            <a:r>
              <a:rPr lang="en-IE" sz="1200" baseline="0" dirty="0" smtClean="0">
                <a:solidFill>
                  <a:schemeClr val="tx1"/>
                </a:solidFill>
              </a:rPr>
              <a:t> and variable bowing measured on the plywood samples, whilst only minimal bow on the Extreme Durable MDF sample.</a:t>
            </a:r>
          </a:p>
          <a:p>
            <a:pPr marL="0" marR="0" indent="0" algn="l" defTabSz="914400" rtl="0" eaLnBrk="1" fontAlgn="base" latinLnBrk="0" hangingPunct="1">
              <a:lnSpc>
                <a:spcPct val="100000"/>
              </a:lnSpc>
              <a:spcBef>
                <a:spcPct val="0"/>
              </a:spcBef>
              <a:spcAft>
                <a:spcPct val="0"/>
              </a:spcAft>
              <a:buClrTx/>
              <a:buSzTx/>
              <a:buFontTx/>
              <a:buNone/>
              <a:tabLst/>
              <a:defRPr/>
            </a:pPr>
            <a:endParaRPr lang="en-GB" sz="1200" baseline="0" dirty="0" smtClean="0">
              <a:solidFill>
                <a:schemeClr val="tx1"/>
              </a:solidFill>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1200" baseline="0" dirty="0" smtClean="0">
                <a:solidFill>
                  <a:schemeClr val="tx1"/>
                </a:solidFill>
              </a:rPr>
              <a:t>**FOOTNOTE**</a:t>
            </a:r>
          </a:p>
          <a:p>
            <a:pPr marL="0" marR="0" indent="0" algn="l" defTabSz="914400" rtl="0" eaLnBrk="1" fontAlgn="base" latinLnBrk="0" hangingPunct="1">
              <a:lnSpc>
                <a:spcPct val="100000"/>
              </a:lnSpc>
              <a:spcBef>
                <a:spcPct val="0"/>
              </a:spcBef>
              <a:spcAft>
                <a:spcPct val="0"/>
              </a:spcAft>
              <a:buClrTx/>
              <a:buSzTx/>
              <a:buFontTx/>
              <a:buNone/>
              <a:tabLst/>
              <a:defRPr/>
            </a:pPr>
            <a:r>
              <a:rPr lang="en-GB" sz="1200" baseline="0" dirty="0" smtClean="0">
                <a:solidFill>
                  <a:schemeClr val="tx1"/>
                </a:solidFill>
              </a:rPr>
              <a:t>Due to the construction of Plywood (peeled log to produce the veneers) it doesn’t have the guaranteed quality and consistency which can be achieved with an engineered wood product.</a:t>
            </a:r>
            <a:endParaRPr lang="en-IE" sz="1200" baseline="0" dirty="0" smtClean="0">
              <a:solidFill>
                <a:schemeClr val="tx1"/>
              </a:solidFill>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GB" sz="1200" baseline="0" dirty="0" smtClean="0">
              <a:solidFill>
                <a:schemeClr val="tx1"/>
              </a:solidFill>
            </a:endParaRPr>
          </a:p>
          <a:p>
            <a:pPr eaLnBrk="1" hangingPunct="1">
              <a:spcBef>
                <a:spcPct val="0"/>
              </a:spcBef>
            </a:pPr>
            <a:endParaRPr lang="en-GB" sz="1200" dirty="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22</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IE" sz="1200" dirty="0" smtClean="0"/>
              <a:t>The float test, measured the moisture</a:t>
            </a:r>
            <a:r>
              <a:rPr lang="en-IE" sz="1200" baseline="0" dirty="0" smtClean="0"/>
              <a:t> gain on all three products.</a:t>
            </a:r>
          </a:p>
          <a:p>
            <a:pPr eaLnBrk="1" hangingPunct="1">
              <a:spcBef>
                <a:spcPct val="0"/>
              </a:spcBef>
            </a:pPr>
            <a:endParaRPr lang="en-IE" sz="1200" baseline="0" dirty="0" smtClean="0"/>
          </a:p>
          <a:p>
            <a:pPr eaLnBrk="1" hangingPunct="1">
              <a:spcBef>
                <a:spcPct val="0"/>
              </a:spcBef>
            </a:pPr>
            <a:r>
              <a:rPr lang="en-IE" sz="1200" baseline="0" dirty="0" smtClean="0"/>
              <a:t>Extreme Durable MDF is manufactured to a 3-4% moisture content and you see here that it barely moved above 6% moisture content.</a:t>
            </a:r>
          </a:p>
          <a:p>
            <a:pPr eaLnBrk="1" hangingPunct="1">
              <a:spcBef>
                <a:spcPct val="0"/>
              </a:spcBef>
            </a:pPr>
            <a:endParaRPr lang="en-IE" sz="1200" baseline="0" dirty="0" smtClean="0"/>
          </a:p>
          <a:p>
            <a:pPr eaLnBrk="1" hangingPunct="1">
              <a:spcBef>
                <a:spcPct val="0"/>
              </a:spcBef>
            </a:pPr>
            <a:r>
              <a:rPr lang="en-IE" sz="1200" baseline="0" dirty="0" smtClean="0"/>
              <a:t>Plywood on the other hand, starts off at between 8 to 12% moisture content and you can see from this table, that both products took on significant moisture, raising them to in excess of 20%.</a:t>
            </a:r>
          </a:p>
          <a:p>
            <a:pPr eaLnBrk="1" hangingPunct="1">
              <a:spcBef>
                <a:spcPct val="0"/>
              </a:spcBef>
            </a:pPr>
            <a:endParaRPr lang="en-IE" sz="1200" baseline="0" dirty="0" smtClean="0"/>
          </a:p>
          <a:p>
            <a:pPr eaLnBrk="1" hangingPunct="1">
              <a:spcBef>
                <a:spcPct val="0"/>
              </a:spcBef>
            </a:pPr>
            <a:endParaRPr lang="en-GB" sz="1200" dirty="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23</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IE" sz="1200" dirty="0" smtClean="0"/>
              <a:t>As part</a:t>
            </a:r>
            <a:r>
              <a:rPr lang="en-IE" sz="1200" baseline="0" dirty="0" smtClean="0"/>
              <a:t> of the on-going testing on Extreme Durable MDF. It is proving to be very suitable for different types of finishing:</a:t>
            </a:r>
          </a:p>
          <a:p>
            <a:pPr eaLnBrk="1" hangingPunct="1">
              <a:spcBef>
                <a:spcPct val="0"/>
              </a:spcBef>
            </a:pPr>
            <a:endParaRPr lang="en-IE" sz="1200" baseline="0" dirty="0" smtClean="0"/>
          </a:p>
          <a:p>
            <a:pPr eaLnBrk="1" hangingPunct="1">
              <a:spcBef>
                <a:spcPct val="0"/>
              </a:spcBef>
            </a:pPr>
            <a:r>
              <a:rPr lang="en-IE" sz="1200" baseline="0" dirty="0" smtClean="0"/>
              <a:t>Fabrication, Coating with various paints and stains, laminating with a variety of different finishes, including melamine impregnated paper, foils, vinyl's, metals, high pressure laminates to name but a few, bonding together, sanding etc.</a:t>
            </a:r>
          </a:p>
          <a:p>
            <a:pPr eaLnBrk="1" hangingPunct="1">
              <a:spcBef>
                <a:spcPct val="0"/>
              </a:spcBef>
            </a:pPr>
            <a:endParaRPr lang="en-IE" sz="1200" baseline="0" dirty="0" smtClean="0"/>
          </a:p>
          <a:p>
            <a:pPr eaLnBrk="1" hangingPunct="1">
              <a:spcBef>
                <a:spcPct val="0"/>
              </a:spcBef>
            </a:pPr>
            <a:r>
              <a:rPr lang="en-IE" sz="1200" baseline="0" dirty="0" smtClean="0"/>
              <a:t>The design freedom associated with the product will lead to a wide range of uses.</a:t>
            </a:r>
          </a:p>
          <a:p>
            <a:pPr eaLnBrk="1" hangingPunct="1">
              <a:spcBef>
                <a:spcPct val="0"/>
              </a:spcBef>
            </a:pPr>
            <a:endParaRPr lang="en-IE" sz="1200" baseline="0" dirty="0" smtClean="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24</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IE" sz="1200" dirty="0" smtClean="0"/>
              <a:t>Because of the products improved dimensional stability and thickness swell performance, a number of coating companies have tested their standard acrylic</a:t>
            </a:r>
            <a:r>
              <a:rPr lang="en-IE" sz="1200" baseline="0" dirty="0" smtClean="0"/>
              <a:t> coatings on Extreme durable MDF and have produced extended warranties.</a:t>
            </a:r>
          </a:p>
          <a:p>
            <a:pPr eaLnBrk="1" hangingPunct="1">
              <a:spcBef>
                <a:spcPct val="0"/>
              </a:spcBef>
            </a:pPr>
            <a:endParaRPr lang="en-IE" sz="1200" baseline="0" dirty="0" smtClean="0"/>
          </a:p>
          <a:p>
            <a:pPr eaLnBrk="1" hangingPunct="1">
              <a:spcBef>
                <a:spcPct val="0"/>
              </a:spcBef>
            </a:pPr>
            <a:r>
              <a:rPr lang="en-IE" sz="1200" baseline="0" dirty="0" smtClean="0"/>
              <a:t>Following accelerated testing for UV and degradation for their products, they are comfortable that the coatings will last longer than those on normal wood substrates. </a:t>
            </a:r>
          </a:p>
          <a:p>
            <a:pPr eaLnBrk="1" hangingPunct="1">
              <a:spcBef>
                <a:spcPct val="0"/>
              </a:spcBef>
            </a:pPr>
            <a:endParaRPr lang="en-IE" sz="1200" baseline="0" dirty="0" smtClean="0"/>
          </a:p>
          <a:p>
            <a:pPr eaLnBrk="1" hangingPunct="1">
              <a:spcBef>
                <a:spcPct val="0"/>
              </a:spcBef>
            </a:pPr>
            <a:r>
              <a:rPr lang="en-IE" sz="1200" baseline="0" dirty="0" smtClean="0"/>
              <a:t>This further demonstrates the long term maintenance advantage of using Extreme Durable MDF.</a:t>
            </a:r>
          </a:p>
          <a:p>
            <a:pPr eaLnBrk="1" hangingPunct="1">
              <a:spcBef>
                <a:spcPct val="0"/>
              </a:spcBef>
            </a:pPr>
            <a:endParaRPr lang="en-GB" sz="1200" baseline="0" dirty="0" smtClean="0"/>
          </a:p>
          <a:p>
            <a:pPr eaLnBrk="1" hangingPunct="1">
              <a:spcBef>
                <a:spcPct val="0"/>
              </a:spcBef>
            </a:pPr>
            <a:r>
              <a:rPr lang="en-GB" sz="1200" baseline="0" dirty="0" smtClean="0"/>
              <a:t>**FOOTNOTE**</a:t>
            </a:r>
          </a:p>
          <a:p>
            <a:pPr eaLnBrk="1" hangingPunct="1">
              <a:spcBef>
                <a:spcPct val="0"/>
              </a:spcBef>
            </a:pPr>
            <a:r>
              <a:rPr lang="en-GB" sz="1200" baseline="0" dirty="0" smtClean="0"/>
              <a:t>It is possible to use any acrylic or solvent based paints, however we recommend an acrylic based paint as they are more environmentally friendly.</a:t>
            </a:r>
            <a:endParaRPr lang="en-GB" sz="1200" dirty="0" smtClean="0"/>
          </a:p>
          <a:p>
            <a:pPr eaLnBrk="1" hangingPunct="1">
              <a:spcBef>
                <a:spcPct val="0"/>
              </a:spcBef>
            </a:pPr>
            <a:endParaRPr lang="en-GB" sz="1200" dirty="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25</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dirty="0" smtClean="0"/>
              <a:t>We recently commissioned TRADA to carry out a cost analysis on the service life benefits of Extreme</a:t>
            </a:r>
            <a:r>
              <a:rPr lang="en-IE" sz="1200" baseline="0" dirty="0" smtClean="0"/>
              <a:t> Durable MDF versus some high performance plywood products. </a:t>
            </a:r>
          </a:p>
          <a:p>
            <a:endParaRPr lang="en-IE" sz="1200" baseline="0" dirty="0" smtClean="0"/>
          </a:p>
          <a:p>
            <a:r>
              <a:rPr lang="en-IE" sz="1200" baseline="0" dirty="0" smtClean="0"/>
              <a:t>One was a pre-primed high quality Birch hardwood plywood and the other was a pre primed Douglas Fir Plywood. </a:t>
            </a:r>
          </a:p>
          <a:p>
            <a:endParaRPr lang="en-IE" sz="1200" baseline="0" dirty="0" smtClean="0"/>
          </a:p>
          <a:p>
            <a:r>
              <a:rPr lang="en-IE" sz="1200" baseline="0" dirty="0" smtClean="0"/>
              <a:t>The material cost of the two plywood's was similar to the Extreme Durable MDF (12mm) and the installation cost was the same.</a:t>
            </a:r>
          </a:p>
          <a:p>
            <a:endParaRPr lang="en-IE" sz="1200" baseline="0" dirty="0" smtClean="0"/>
          </a:p>
          <a:p>
            <a:r>
              <a:rPr lang="en-IE" sz="1200" baseline="0" dirty="0" smtClean="0"/>
              <a:t>Due to the plywood requiring more frequent maintenance, the long term cost saving soon becomes apparent. </a:t>
            </a:r>
          </a:p>
          <a:p>
            <a:endParaRPr lang="en-IE" sz="1200" baseline="0" dirty="0" smtClean="0"/>
          </a:p>
          <a:p>
            <a:r>
              <a:rPr lang="en-IE" sz="1200" baseline="0" dirty="0" smtClean="0"/>
              <a:t>As demonstrated in this slide and because of Extreme Durable MDF’s much improved dimensional stability performance, by substituting a thinner panel this results in a quicker pay back.</a:t>
            </a:r>
          </a:p>
          <a:p>
            <a:endParaRPr lang="en-IE" sz="1200" baseline="0" dirty="0" smtClean="0"/>
          </a:p>
          <a:p>
            <a:r>
              <a:rPr lang="en-IE" sz="1200" i="1" baseline="0" dirty="0" smtClean="0"/>
              <a:t>Note in case question is asked: Why 12mm? Due to the enhanced dimensional stability performance, 12mm can be substituted for equivalent 18mm plywood panel without a loss of performance.</a:t>
            </a:r>
            <a:endParaRPr lang="en-GB" sz="1200" i="1" dirty="0" smtClean="0"/>
          </a:p>
          <a:p>
            <a:pPr eaLnBrk="1" hangingPunct="1">
              <a:spcBef>
                <a:spcPct val="0"/>
              </a:spcBef>
            </a:pPr>
            <a:endParaRPr lang="en-GB" sz="1200" dirty="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26</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IE" sz="1200" dirty="0" smtClean="0"/>
              <a:t>We have tried to be impartial</a:t>
            </a:r>
            <a:r>
              <a:rPr lang="en-IE" sz="1200" baseline="0" dirty="0" smtClean="0"/>
              <a:t> when looking at the products attributes and you would even be forgiven for thinking that it is perfect for everything.</a:t>
            </a:r>
          </a:p>
          <a:p>
            <a:pPr eaLnBrk="1" hangingPunct="1">
              <a:spcBef>
                <a:spcPct val="0"/>
              </a:spcBef>
            </a:pPr>
            <a:endParaRPr lang="en-IE" sz="1200" baseline="0" dirty="0" smtClean="0"/>
          </a:p>
          <a:p>
            <a:pPr marL="0" indent="0" eaLnBrk="1" hangingPunct="1">
              <a:spcBef>
                <a:spcPct val="0"/>
              </a:spcBef>
              <a:buFont typeface="Arial" pitchFamily="34" charset="0"/>
              <a:buNone/>
            </a:pPr>
            <a:r>
              <a:rPr lang="en-IE" sz="1200" baseline="0" dirty="0" smtClean="0"/>
              <a:t>Here we can see the advantages of using and Extreme Durable MDF panel</a:t>
            </a:r>
          </a:p>
          <a:p>
            <a:pPr marL="171450" indent="-171450" eaLnBrk="1" hangingPunct="1">
              <a:spcBef>
                <a:spcPct val="0"/>
              </a:spcBef>
              <a:buClr>
                <a:srgbClr val="E28C05"/>
              </a:buClr>
              <a:buFont typeface="Arial" pitchFamily="34" charset="0"/>
              <a:buChar char="•"/>
            </a:pPr>
            <a:r>
              <a:rPr lang="en-IE" sz="1200" baseline="0" dirty="0" smtClean="0"/>
              <a:t>Excellent machining capabilities</a:t>
            </a:r>
          </a:p>
          <a:p>
            <a:pPr marL="171450" indent="-171450" eaLnBrk="1" hangingPunct="1">
              <a:spcBef>
                <a:spcPct val="0"/>
              </a:spcBef>
              <a:buClr>
                <a:srgbClr val="E28C05"/>
              </a:buClr>
              <a:buFont typeface="Arial" pitchFamily="34" charset="0"/>
              <a:buChar char="•"/>
            </a:pPr>
            <a:r>
              <a:rPr lang="en-IE" sz="1200" baseline="0" dirty="0" smtClean="0"/>
              <a:t>Extended coatings performance</a:t>
            </a:r>
          </a:p>
          <a:p>
            <a:pPr marL="171450" indent="-171450" eaLnBrk="1" hangingPunct="1">
              <a:spcBef>
                <a:spcPct val="0"/>
              </a:spcBef>
              <a:buClr>
                <a:srgbClr val="E28C05"/>
              </a:buClr>
              <a:buFont typeface="Arial" pitchFamily="34" charset="0"/>
              <a:buChar char="•"/>
            </a:pPr>
            <a:r>
              <a:rPr lang="en-IE" sz="1200" baseline="0" dirty="0" smtClean="0"/>
              <a:t>Lower maintenance costs</a:t>
            </a:r>
          </a:p>
          <a:p>
            <a:pPr marL="171450" indent="-171450" eaLnBrk="1" hangingPunct="1">
              <a:spcBef>
                <a:spcPct val="0"/>
              </a:spcBef>
              <a:buClr>
                <a:srgbClr val="E28C05"/>
              </a:buClr>
              <a:buFont typeface="Arial" pitchFamily="34" charset="0"/>
              <a:buChar char="•"/>
            </a:pPr>
            <a:r>
              <a:rPr lang="en-IE" sz="1200" baseline="0" dirty="0" smtClean="0"/>
              <a:t>Lighter in weight to all the non wood products</a:t>
            </a:r>
          </a:p>
          <a:p>
            <a:pPr marL="171450" indent="-171450" eaLnBrk="1" hangingPunct="1">
              <a:spcBef>
                <a:spcPct val="0"/>
              </a:spcBef>
              <a:buClr>
                <a:srgbClr val="E28C05"/>
              </a:buClr>
              <a:buFont typeface="Arial" pitchFamily="34" charset="0"/>
              <a:buChar char="•"/>
            </a:pPr>
            <a:r>
              <a:rPr lang="en-IE" sz="1200" baseline="0" dirty="0" smtClean="0"/>
              <a:t>Environmentally sustainable and long lasting</a:t>
            </a:r>
          </a:p>
          <a:p>
            <a:pPr marL="165415" indent="-165415" eaLnBrk="1" hangingPunct="1">
              <a:spcBef>
                <a:spcPct val="0"/>
              </a:spcBef>
              <a:buClr>
                <a:srgbClr val="E28C05"/>
              </a:buClr>
              <a:buFont typeface="Wingdings" pitchFamily="2" charset="2"/>
              <a:buChar char="§"/>
            </a:pPr>
            <a:endParaRPr lang="en-GB" sz="1200" baseline="0" dirty="0" smtClean="0"/>
          </a:p>
          <a:p>
            <a:pPr marL="0" indent="0" eaLnBrk="1" hangingPunct="1">
              <a:spcBef>
                <a:spcPct val="0"/>
              </a:spcBef>
              <a:buClr>
                <a:srgbClr val="E28C05"/>
              </a:buClr>
              <a:buFont typeface="Wingdings" pitchFamily="2" charset="2"/>
              <a:buNone/>
            </a:pPr>
            <a:r>
              <a:rPr lang="en-GB" sz="1200" baseline="0" dirty="0" smtClean="0"/>
              <a:t>And the disadvantages, which are only a few</a:t>
            </a:r>
          </a:p>
          <a:p>
            <a:pPr marL="165415" indent="-165415" eaLnBrk="1" hangingPunct="1">
              <a:spcBef>
                <a:spcPct val="0"/>
              </a:spcBef>
              <a:buClr>
                <a:srgbClr val="E28C05"/>
              </a:buClr>
              <a:buFont typeface="Wingdings" pitchFamily="2" charset="2"/>
              <a:buChar char="§"/>
            </a:pPr>
            <a:endParaRPr lang="en-IE" sz="1200" baseline="0" dirty="0" smtClean="0"/>
          </a:p>
          <a:p>
            <a:pPr marL="171450" indent="-171450" eaLnBrk="1" hangingPunct="1">
              <a:spcBef>
                <a:spcPct val="0"/>
              </a:spcBef>
              <a:buClr>
                <a:srgbClr val="E28C05"/>
              </a:buClr>
              <a:buFont typeface="Arial" pitchFamily="34" charset="0"/>
              <a:buChar char="•"/>
            </a:pPr>
            <a:r>
              <a:rPr lang="en-IE" sz="1200" dirty="0" smtClean="0"/>
              <a:t>Due to the small trace</a:t>
            </a:r>
            <a:r>
              <a:rPr lang="en-IE" sz="1200" baseline="0" dirty="0" smtClean="0"/>
              <a:t> of residual acetic acid, we recommend only to use stainless steel high quality fixings, which can be costly. In an exterior façade however, stainless steel fixings tend to be recommended anyway to reduce the incidence of staining.</a:t>
            </a:r>
          </a:p>
          <a:p>
            <a:pPr marL="165415" indent="-165415" eaLnBrk="1" hangingPunct="1">
              <a:spcBef>
                <a:spcPct val="0"/>
              </a:spcBef>
              <a:buClr>
                <a:srgbClr val="E28C05"/>
              </a:buClr>
              <a:buFont typeface="Arial" pitchFamily="34" charset="0"/>
              <a:buChar char="•"/>
            </a:pPr>
            <a:r>
              <a:rPr lang="en-IE" sz="1200" baseline="0" dirty="0" smtClean="0"/>
              <a:t>Due to the dryness of the panel, curing times and rates for bonding to or bonding together can be extended</a:t>
            </a:r>
          </a:p>
          <a:p>
            <a:pPr marL="165415" indent="-165415" eaLnBrk="1" hangingPunct="1">
              <a:spcBef>
                <a:spcPct val="0"/>
              </a:spcBef>
              <a:buClr>
                <a:srgbClr val="E28C05"/>
              </a:buClr>
              <a:buFont typeface="Arial" pitchFamily="34" charset="0"/>
              <a:buChar char="•"/>
            </a:pPr>
            <a:r>
              <a:rPr lang="en-IE" sz="1200" baseline="0" dirty="0" smtClean="0"/>
              <a:t>Compared to compact laminates and fibre/rock cement panels, the product will require an increased number of fixings, particularly in higher rise buildings.</a:t>
            </a:r>
            <a:endParaRPr lang="en-GB" sz="1200" dirty="0" smtClean="0"/>
          </a:p>
          <a:p>
            <a:pPr eaLnBrk="1" hangingPunct="1">
              <a:spcBef>
                <a:spcPct val="0"/>
              </a:spcBef>
            </a:pPr>
            <a:endParaRPr lang="en-GB" sz="1200" dirty="0" smtClean="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27</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IE" sz="1200" dirty="0" smtClean="0"/>
              <a:t>In conclusion, with regards to the testing carried out on our product, the Director of Timber at the BRE, who coordinated all of our product testing, concluded the following statement:</a:t>
            </a:r>
          </a:p>
          <a:p>
            <a:pPr eaLnBrk="1" hangingPunct="1">
              <a:spcBef>
                <a:spcPct val="0"/>
              </a:spcBef>
            </a:pPr>
            <a:endParaRPr lang="en-IE" sz="1200" dirty="0" smtClean="0"/>
          </a:p>
          <a:p>
            <a:pPr defTabSz="882213" eaLnBrk="1" hangingPunct="1">
              <a:spcBef>
                <a:spcPct val="0"/>
              </a:spcBef>
              <a:defRPr/>
            </a:pPr>
            <a:r>
              <a:rPr lang="en-GB" sz="1200" dirty="0" smtClean="0"/>
              <a:t>An exterior joinery product such as a cladding panel prepared from Extreme Durable MDF, is likely to show significantly improved coating performance properties. </a:t>
            </a:r>
          </a:p>
          <a:p>
            <a:pPr defTabSz="882213" eaLnBrk="1" hangingPunct="1">
              <a:spcBef>
                <a:spcPct val="0"/>
              </a:spcBef>
              <a:defRPr/>
            </a:pPr>
            <a:endParaRPr lang="en-GB" sz="1200" dirty="0" smtClean="0"/>
          </a:p>
          <a:p>
            <a:pPr defTabSz="882213" eaLnBrk="1" hangingPunct="1">
              <a:spcBef>
                <a:spcPct val="0"/>
              </a:spcBef>
              <a:defRPr/>
            </a:pPr>
            <a:r>
              <a:rPr lang="en-GB" sz="1200" dirty="0" smtClean="0"/>
              <a:t>If the cladding is designed and built to the principles of best practice</a:t>
            </a:r>
            <a:r>
              <a:rPr lang="en-GB" sz="1200" baseline="0" dirty="0" smtClean="0"/>
              <a:t> and </a:t>
            </a:r>
            <a:r>
              <a:rPr lang="en-GB" sz="1200" dirty="0" smtClean="0"/>
              <a:t>factory finished using quality coatings.</a:t>
            </a:r>
          </a:p>
          <a:p>
            <a:pPr defTabSz="882213" eaLnBrk="1" hangingPunct="1">
              <a:spcBef>
                <a:spcPct val="0"/>
              </a:spcBef>
              <a:defRPr/>
            </a:pPr>
            <a:endParaRPr lang="en-GB" sz="1200" dirty="0" smtClean="0"/>
          </a:p>
          <a:p>
            <a:pPr defTabSz="882213" eaLnBrk="1" hangingPunct="1">
              <a:spcBef>
                <a:spcPct val="0"/>
              </a:spcBef>
              <a:defRPr/>
            </a:pPr>
            <a:r>
              <a:rPr lang="en-GB" sz="1200" dirty="0" smtClean="0"/>
              <a:t>It will provide exterior joinery of outstanding durability and dimensional  stability that would be likely to meet a 60 year service life requirement.</a:t>
            </a:r>
          </a:p>
          <a:p>
            <a:pPr eaLnBrk="1" hangingPunct="1">
              <a:spcBef>
                <a:spcPct val="0"/>
              </a:spcBef>
            </a:pPr>
            <a:endParaRPr lang="en-IE" sz="1200" dirty="0" smtClean="0"/>
          </a:p>
          <a:p>
            <a:pPr eaLnBrk="1" hangingPunct="1">
              <a:spcBef>
                <a:spcPct val="0"/>
              </a:spcBef>
            </a:pPr>
            <a:endParaRPr lang="en-IE" sz="1200" dirty="0" smtClean="0"/>
          </a:p>
          <a:p>
            <a:pPr eaLnBrk="1" hangingPunct="1">
              <a:spcBef>
                <a:spcPct val="0"/>
              </a:spcBef>
            </a:pPr>
            <a:r>
              <a:rPr lang="en-IE" sz="1200" dirty="0" smtClean="0"/>
              <a:t>Quite a testament,</a:t>
            </a:r>
            <a:r>
              <a:rPr lang="en-IE" sz="1200" baseline="0" dirty="0" smtClean="0"/>
              <a:t> from one of the key and most knowledgeable men within the timber industry and what he doesn’t know about modified wood quite frankly isn't worth knowing.</a:t>
            </a:r>
            <a:endParaRPr lang="en-IE" sz="1200" dirty="0" smtClean="0"/>
          </a:p>
          <a:p>
            <a:pPr eaLnBrk="1" hangingPunct="1">
              <a:spcBef>
                <a:spcPct val="0"/>
              </a:spcBef>
            </a:pPr>
            <a:endParaRPr lang="en-GB" sz="1200" dirty="0" smtClean="0"/>
          </a:p>
          <a:p>
            <a:pPr eaLnBrk="1" hangingPunct="1">
              <a:spcBef>
                <a:spcPct val="0"/>
              </a:spcBef>
            </a:pPr>
            <a:endParaRPr lang="en-GB" sz="1200" dirty="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28</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Extreme Durable</a:t>
            </a:r>
            <a:r>
              <a:rPr lang="en-GB" sz="1200" baseline="0" dirty="0" smtClean="0"/>
              <a:t> MDF may have a higher initial cost than most of the competing products, however, if you take in to account the lower installation cost, combined with no support system always being needed, the serviceable lifespan and the lower cost of maintenance</a:t>
            </a:r>
          </a:p>
          <a:p>
            <a:endParaRPr lang="en-GB" sz="1200" baseline="0" dirty="0" smtClean="0"/>
          </a:p>
          <a:p>
            <a:r>
              <a:rPr lang="en-GB" sz="1200" baseline="0" dirty="0" smtClean="0"/>
              <a:t> **********click for red box to appear**********</a:t>
            </a:r>
          </a:p>
          <a:p>
            <a:endParaRPr lang="en-GB" sz="1200" baseline="0" dirty="0" smtClean="0"/>
          </a:p>
          <a:p>
            <a:r>
              <a:rPr lang="en-GB" sz="1200" baseline="0" dirty="0" smtClean="0"/>
              <a:t>The actual lifetime cost of the product is lower than all competing products.</a:t>
            </a:r>
          </a:p>
          <a:p>
            <a:endParaRPr lang="en-GB" sz="1200" baseline="0" dirty="0" smtClean="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29</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smtClean="0">
                <a:solidFill>
                  <a:schemeClr val="tx1"/>
                </a:solidFill>
                <a:effectLst/>
                <a:latin typeface="+mn-lt"/>
                <a:ea typeface="+mn-ea"/>
                <a:cs typeface="+mn-cs"/>
              </a:rPr>
              <a:t>Some of you might already be aware of our extensive OSB range, OSB is an acronym for Oriented Strand Board and it is an engineered wood based panel</a:t>
            </a:r>
          </a:p>
          <a:p>
            <a:endParaRPr lang="en-IE"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We manufacture SmartPly OSB in Waterford for both general purpose use and the more specified technical applications in both structural and non-structural functions.  </a:t>
            </a:r>
          </a:p>
          <a:p>
            <a:endParaRPr lang="en-IE"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All SmartPly products conform to one of the lowest levels for formaldehyde release E1 and all our OSB3 panels are manufactured with a no added formaldehyde resin technology.</a:t>
            </a:r>
          </a:p>
          <a:p>
            <a:endParaRPr lang="en-GB"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IE" sz="1200" kern="1200" dirty="0" smtClean="0">
                <a:solidFill>
                  <a:schemeClr val="tx1"/>
                </a:solidFill>
                <a:effectLst/>
                <a:latin typeface="+mn-lt"/>
                <a:ea typeface="+mn-ea"/>
                <a:cs typeface="+mn-cs"/>
              </a:rPr>
              <a:t>The list of our products you can see here on the screen.</a:t>
            </a:r>
          </a:p>
          <a:p>
            <a:endParaRPr lang="en-I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3</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30</a:t>
            </a:fld>
            <a:endParaRPr lang="en-IE" dirty="0"/>
          </a:p>
        </p:txBody>
      </p:sp>
    </p:spTree>
    <p:extLst>
      <p:ext uri="{BB962C8B-B14F-4D97-AF65-F5344CB8AC3E}">
        <p14:creationId xmlns:p14="http://schemas.microsoft.com/office/powerpoint/2010/main" val="23402508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dirty="0" smtClean="0"/>
              <a:t>One</a:t>
            </a:r>
            <a:r>
              <a:rPr lang="en-IE" sz="1200" baseline="0" dirty="0" smtClean="0"/>
              <a:t> area that we see great opportunity for this versatile material is in the cladding and façade sector.</a:t>
            </a:r>
          </a:p>
          <a:p>
            <a:endParaRPr lang="en-IE" sz="1200" baseline="0" dirty="0" smtClean="0"/>
          </a:p>
          <a:p>
            <a:r>
              <a:rPr lang="en-IE" sz="1200" baseline="0" dirty="0" smtClean="0"/>
              <a:t>We have produced a brochure, showing the various ways and ease at which the product can be used in this sector.</a:t>
            </a:r>
          </a:p>
          <a:p>
            <a:endParaRPr lang="en-IE" sz="1200" baseline="0" dirty="0" smtClean="0"/>
          </a:p>
          <a:p>
            <a:r>
              <a:rPr lang="en-IE" sz="1200" baseline="0" dirty="0" smtClean="0"/>
              <a:t>We have also worked with a number of industrial processing companies that are now producing their own range of finished and semi finished cladding, façade and roofline solutions.</a:t>
            </a:r>
          </a:p>
          <a:p>
            <a:endParaRPr lang="en-GB" sz="1200" baseline="0" dirty="0" smtClean="0"/>
          </a:p>
          <a:p>
            <a:r>
              <a:rPr lang="en-GB" sz="1200" baseline="0" dirty="0" smtClean="0"/>
              <a:t>If you would like to gain a copy of this cladding document, come see me after the presentation.</a:t>
            </a:r>
            <a:endParaRPr lang="en-GB" sz="1200" dirty="0" smtClean="0"/>
          </a:p>
          <a:p>
            <a:pPr eaLnBrk="1" hangingPunct="1">
              <a:spcBef>
                <a:spcPct val="0"/>
              </a:spcBef>
            </a:pPr>
            <a:endParaRPr lang="en-GB" sz="1200" dirty="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31</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eaLnBrk="1" hangingPunct="1">
              <a:spcBef>
                <a:spcPct val="0"/>
              </a:spcBef>
            </a:pPr>
            <a:r>
              <a:rPr lang="en-GB" sz="1200" dirty="0" smtClean="0"/>
              <a:t>Here are 4 examples of the products</a:t>
            </a:r>
            <a:r>
              <a:rPr lang="en-GB" sz="1200" baseline="0" dirty="0" smtClean="0"/>
              <a:t> use in a façade/cladding application.</a:t>
            </a:r>
          </a:p>
          <a:p>
            <a:pPr eaLnBrk="1" hangingPunct="1">
              <a:spcBef>
                <a:spcPct val="0"/>
              </a:spcBef>
            </a:pPr>
            <a:endParaRPr lang="en-GB" sz="1200" baseline="0" dirty="0" smtClean="0"/>
          </a:p>
          <a:p>
            <a:pPr eaLnBrk="1" hangingPunct="1">
              <a:spcBef>
                <a:spcPct val="0"/>
              </a:spcBef>
            </a:pPr>
            <a:r>
              <a:rPr lang="en-GB" sz="1200" baseline="0" dirty="0" smtClean="0"/>
              <a:t>The two grey panel images, are the result of a bungalow conversion near the beach in </a:t>
            </a:r>
            <a:r>
              <a:rPr lang="en-GB" sz="1200" baseline="0" dirty="0" err="1" smtClean="0"/>
              <a:t>Newquay</a:t>
            </a:r>
            <a:r>
              <a:rPr lang="en-GB" sz="1200" baseline="0" dirty="0" smtClean="0"/>
              <a:t> Cornwall. </a:t>
            </a:r>
          </a:p>
          <a:p>
            <a:pPr eaLnBrk="1" hangingPunct="1">
              <a:spcBef>
                <a:spcPct val="0"/>
              </a:spcBef>
            </a:pPr>
            <a:endParaRPr lang="en-GB" sz="1200" baseline="0" dirty="0" smtClean="0"/>
          </a:p>
          <a:p>
            <a:pPr eaLnBrk="1" hangingPunct="1">
              <a:spcBef>
                <a:spcPct val="0"/>
              </a:spcBef>
            </a:pPr>
            <a:r>
              <a:rPr lang="en-GB" sz="1200" baseline="0" dirty="0" smtClean="0"/>
              <a:t>The client was determined not to use a cement panel and had to convince the architect that this product would meet the durability and aesthetic criteria and benefit from being environmentally sustainable. </a:t>
            </a:r>
          </a:p>
          <a:p>
            <a:pPr eaLnBrk="1" hangingPunct="1">
              <a:spcBef>
                <a:spcPct val="0"/>
              </a:spcBef>
            </a:pPr>
            <a:endParaRPr lang="en-GB" sz="1200" baseline="0" dirty="0" smtClean="0"/>
          </a:p>
          <a:p>
            <a:pPr eaLnBrk="1" hangingPunct="1">
              <a:spcBef>
                <a:spcPct val="0"/>
              </a:spcBef>
            </a:pPr>
            <a:r>
              <a:rPr lang="en-GB" sz="1200" baseline="0" dirty="0" smtClean="0"/>
              <a:t>It was much easier to cut and coat to the required colour and was easier to install.</a:t>
            </a:r>
          </a:p>
          <a:p>
            <a:pPr eaLnBrk="1" hangingPunct="1">
              <a:spcBef>
                <a:spcPct val="0"/>
              </a:spcBef>
            </a:pPr>
            <a:endParaRPr lang="en-GB" dirty="0" smtClean="0"/>
          </a:p>
          <a:p>
            <a:pPr eaLnBrk="1" hangingPunct="1">
              <a:spcBef>
                <a:spcPct val="0"/>
              </a:spcBef>
            </a:pPr>
            <a:r>
              <a:rPr lang="en-GB" dirty="0" smtClean="0"/>
              <a:t>***FOOTNOTE***</a:t>
            </a:r>
          </a:p>
          <a:p>
            <a:pPr eaLnBrk="1" hangingPunct="1">
              <a:spcBef>
                <a:spcPct val="0"/>
              </a:spcBef>
            </a:pPr>
            <a:endParaRPr lang="en-GB" sz="1200" i="1" baseline="0" dirty="0" smtClean="0"/>
          </a:p>
          <a:p>
            <a:pPr eaLnBrk="1" hangingPunct="1">
              <a:spcBef>
                <a:spcPct val="0"/>
              </a:spcBef>
            </a:pPr>
            <a:r>
              <a:rPr lang="en-GB" dirty="0" smtClean="0"/>
              <a:t>In case you are asked: </a:t>
            </a:r>
          </a:p>
          <a:p>
            <a:pPr eaLnBrk="1" hangingPunct="1">
              <a:spcBef>
                <a:spcPct val="0"/>
              </a:spcBef>
            </a:pPr>
            <a:endParaRPr lang="en-GB" dirty="0" smtClean="0"/>
          </a:p>
          <a:p>
            <a:pPr eaLnBrk="1" hangingPunct="1">
              <a:spcBef>
                <a:spcPct val="0"/>
              </a:spcBef>
            </a:pPr>
            <a:r>
              <a:rPr lang="en-GB" dirty="0" smtClean="0"/>
              <a:t>The green images are container conversions from Norway, designed by students as challenge to find a student accommodation issue. It includes Accoya in the construction as well as Medite Tricoya Extreme and were pre painted offsite. They have been installed in a way that allows for the removal and relocation of the containers.</a:t>
            </a:r>
          </a:p>
          <a:p>
            <a:pPr eaLnBrk="1" hangingPunct="1">
              <a:spcBef>
                <a:spcPct val="0"/>
              </a:spcBef>
            </a:pPr>
            <a:endParaRPr lang="en-GB" dirty="0" smtClean="0"/>
          </a:p>
          <a:p>
            <a:pPr eaLnBrk="1" hangingPunct="1">
              <a:spcBef>
                <a:spcPct val="0"/>
              </a:spcBef>
            </a:pPr>
            <a:r>
              <a:rPr lang="en-GB" dirty="0" smtClean="0"/>
              <a:t>The Grey “Garden Building” is in Dublin Ireland  and also includes Accoya for the timber cladding.</a:t>
            </a:r>
          </a:p>
          <a:p>
            <a:pPr eaLnBrk="1" hangingPunct="1">
              <a:spcBef>
                <a:spcPct val="0"/>
              </a:spcBef>
            </a:pPr>
            <a:endParaRPr lang="en-GB" dirty="0" smtClean="0"/>
          </a:p>
          <a:p>
            <a:pPr eaLnBrk="1" hangingPunct="1">
              <a:spcBef>
                <a:spcPct val="0"/>
              </a:spcBef>
            </a:pPr>
            <a:r>
              <a:rPr lang="en-GB" dirty="0" smtClean="0"/>
              <a:t>The multi coloured image in the corner, is the result of a design competition in The Netherlands, combining Medite Tricoya Extreme and coloured semi transparent panels.</a:t>
            </a:r>
            <a:endParaRPr lang="en-GB" sz="1200" i="1" dirty="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32</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200" dirty="0" smtClean="0"/>
              <a:t>This</a:t>
            </a:r>
            <a:r>
              <a:rPr lang="en-GB" sz="1200" baseline="0" dirty="0" smtClean="0"/>
              <a:t> project came to our attention in 2015, when the architect had approached our distributor, asking for a solution for a cladding and </a:t>
            </a:r>
            <a:r>
              <a:rPr lang="en-GB" sz="1200" baseline="0" dirty="0" err="1" smtClean="0"/>
              <a:t>Brise</a:t>
            </a:r>
            <a:r>
              <a:rPr lang="en-GB" sz="1200" baseline="0" dirty="0" smtClean="0"/>
              <a:t> </a:t>
            </a:r>
            <a:r>
              <a:rPr lang="en-GB" sz="1200" baseline="0" dirty="0" err="1" smtClean="0"/>
              <a:t>Soliel</a:t>
            </a:r>
            <a:r>
              <a:rPr lang="en-GB" sz="1200" baseline="0" dirty="0" smtClean="0"/>
              <a:t>, for the building extension in Sweden.</a:t>
            </a:r>
          </a:p>
          <a:p>
            <a:endParaRPr lang="en-GB" sz="1200" baseline="0" dirty="0" smtClean="0"/>
          </a:p>
          <a:p>
            <a:r>
              <a:rPr lang="en-GB" sz="1200" baseline="0" dirty="0" smtClean="0"/>
              <a:t>They wanted a solution that could be mobile (slide along the glass wall) on this Children's Hospice. The </a:t>
            </a:r>
            <a:r>
              <a:rPr lang="en-GB" sz="1200" baseline="0" dirty="0" err="1" smtClean="0"/>
              <a:t>orginal</a:t>
            </a:r>
            <a:r>
              <a:rPr lang="en-GB" sz="1200" baseline="0" dirty="0" smtClean="0"/>
              <a:t> specification called for a timber solution, but MTX with it’s ability to be machined in panel form and to be able to have the intricate design, was chosen.</a:t>
            </a:r>
          </a:p>
          <a:p>
            <a:endParaRPr lang="en-GB" sz="1200" baseline="0" dirty="0" smtClean="0"/>
          </a:p>
          <a:p>
            <a:r>
              <a:rPr lang="en-GB" sz="1200" baseline="0" dirty="0" smtClean="0"/>
              <a:t>They also wanted a substrate that had a 25 year guarantee. MTX would give them 50 years, so no problems there.</a:t>
            </a:r>
          </a:p>
          <a:p>
            <a:endParaRPr lang="en-GB" sz="1200" baseline="0" dirty="0" smtClean="0"/>
          </a:p>
          <a:p>
            <a:r>
              <a:rPr lang="en-GB" sz="1200" dirty="0" smtClean="0"/>
              <a:t>The paint warranty for this project is set at 15 years, using a PPG paint system, and re-decoration will</a:t>
            </a:r>
            <a:r>
              <a:rPr lang="en-GB" sz="1200" baseline="0" dirty="0" smtClean="0"/>
              <a:t> be simple as, unlike traditional wood, the panels can be removed, given a light rub down to give a key, then be re-sprayed.</a:t>
            </a:r>
          </a:p>
          <a:p>
            <a:endParaRPr lang="en-GB" sz="1200" baseline="0" dirty="0" smtClean="0"/>
          </a:p>
          <a:p>
            <a:r>
              <a:rPr lang="en-GB" sz="1200" baseline="0" smtClean="0"/>
              <a:t>Installation early 2018.</a:t>
            </a:r>
            <a:endParaRPr lang="en-GB" sz="1200" dirty="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33</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z="1200" dirty="0" smtClean="0"/>
              <a:t>These images, the brown on the left from </a:t>
            </a:r>
            <a:r>
              <a:rPr lang="en-GB" sz="1200" dirty="0" err="1" smtClean="0"/>
              <a:t>Bagshot</a:t>
            </a:r>
            <a:r>
              <a:rPr lang="en-GB" sz="1200" dirty="0" smtClean="0"/>
              <a:t> in Surrey </a:t>
            </a:r>
            <a:r>
              <a:rPr lang="en-GB" sz="1200" baseline="0" dirty="0" smtClean="0"/>
              <a:t>and the white on the right from Switzerland, demonstrates the design possibilities of combining the durability of the modified element, with the machining technology available from a Medium Density Fibreboard.</a:t>
            </a:r>
          </a:p>
          <a:p>
            <a:pPr eaLnBrk="1" hangingPunct="1">
              <a:spcBef>
                <a:spcPct val="0"/>
              </a:spcBef>
            </a:pPr>
            <a:endParaRPr lang="en-GB" sz="1200" baseline="0" dirty="0" smtClean="0"/>
          </a:p>
          <a:p>
            <a:pPr eaLnBrk="1" hangingPunct="1">
              <a:spcBef>
                <a:spcPct val="0"/>
              </a:spcBef>
            </a:pPr>
            <a:r>
              <a:rPr lang="en-GB" sz="1200" baseline="0" dirty="0" smtClean="0"/>
              <a:t>The brown painted panels are on a new development, where the architect wanted to mix traditional timber with flat panels.</a:t>
            </a:r>
          </a:p>
          <a:p>
            <a:pPr eaLnBrk="1" hangingPunct="1">
              <a:spcBef>
                <a:spcPct val="0"/>
              </a:spcBef>
            </a:pPr>
            <a:endParaRPr lang="en-GB" sz="1200" baseline="0" dirty="0" smtClean="0"/>
          </a:p>
          <a:p>
            <a:pPr eaLnBrk="1" hangingPunct="1">
              <a:spcBef>
                <a:spcPct val="0"/>
              </a:spcBef>
            </a:pPr>
            <a:r>
              <a:rPr lang="en-GB" sz="1200" baseline="0" dirty="0" smtClean="0"/>
              <a:t>The White panels were only possible because the architect/designer had a truly durable exterior fibreboard panel to work with.</a:t>
            </a:r>
          </a:p>
          <a:p>
            <a:pPr eaLnBrk="1" hangingPunct="1">
              <a:spcBef>
                <a:spcPct val="0"/>
              </a:spcBef>
            </a:pPr>
            <a:endParaRPr lang="en-GB" sz="1200" baseline="0" dirty="0" smtClean="0"/>
          </a:p>
          <a:p>
            <a:pPr eaLnBrk="1" hangingPunct="1">
              <a:spcBef>
                <a:spcPct val="0"/>
              </a:spcBef>
            </a:pPr>
            <a:r>
              <a:rPr lang="en-GB" sz="1200" baseline="0" dirty="0" smtClean="0"/>
              <a:t>These designs can be created using normal wood panel machines and a durable acrylic coating systems.</a:t>
            </a:r>
            <a:endParaRPr lang="en-GB" sz="1200" dirty="0" smtClean="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34</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z="1200" i="1" dirty="0" smtClean="0"/>
              <a:t>Top</a:t>
            </a:r>
            <a:r>
              <a:rPr lang="en-GB" sz="1200" i="1" baseline="0" dirty="0" smtClean="0"/>
              <a:t> left – Wales - infill panels machined to look like individual timber strips – less joints, little movement, longer lasting coating</a:t>
            </a:r>
          </a:p>
          <a:p>
            <a:pPr eaLnBrk="1" hangingPunct="1">
              <a:spcBef>
                <a:spcPct val="0"/>
              </a:spcBef>
            </a:pPr>
            <a:endParaRPr lang="en-GB" sz="1200" i="1" baseline="0" dirty="0" smtClean="0"/>
          </a:p>
          <a:p>
            <a:pPr eaLnBrk="1" hangingPunct="1">
              <a:spcBef>
                <a:spcPct val="0"/>
              </a:spcBef>
            </a:pPr>
            <a:r>
              <a:rPr lang="en-GB" sz="1200" i="1" baseline="0" dirty="0" smtClean="0"/>
              <a:t>Middle Door –  Scotland - Accoya frame with a “sunburst” stained Medite Tricoya Extreme overlay panel.</a:t>
            </a:r>
          </a:p>
          <a:p>
            <a:pPr eaLnBrk="1" hangingPunct="1">
              <a:spcBef>
                <a:spcPct val="0"/>
              </a:spcBef>
            </a:pPr>
            <a:endParaRPr lang="en-GB" sz="1200" i="1" baseline="0" dirty="0" smtClean="0"/>
          </a:p>
          <a:p>
            <a:pPr eaLnBrk="1" hangingPunct="1">
              <a:spcBef>
                <a:spcPct val="0"/>
              </a:spcBef>
            </a:pPr>
            <a:r>
              <a:rPr lang="en-GB" sz="1200" i="1" baseline="0" dirty="0" smtClean="0"/>
              <a:t>Top right – Cambridgeshire – church conversion window, incorporating Accoya &amp; Medite Tricoya Extreme.</a:t>
            </a:r>
          </a:p>
          <a:p>
            <a:pPr eaLnBrk="1" hangingPunct="1">
              <a:spcBef>
                <a:spcPct val="0"/>
              </a:spcBef>
            </a:pPr>
            <a:endParaRPr lang="en-GB" sz="1200" i="1" baseline="0" dirty="0" smtClean="0"/>
          </a:p>
          <a:p>
            <a:pPr eaLnBrk="1" hangingPunct="1">
              <a:spcBef>
                <a:spcPct val="0"/>
              </a:spcBef>
            </a:pPr>
            <a:r>
              <a:rPr lang="en-GB" sz="1200" i="1" baseline="0" dirty="0" smtClean="0"/>
              <a:t>Bottom, second from left – Germany – window shutters. Previously manufactured from timber. Now  less likely to rot, longer lasting and more stable</a:t>
            </a:r>
            <a:endParaRPr lang="en-GB" sz="1200" i="1" dirty="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35</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IE" sz="1200" dirty="0" smtClean="0"/>
              <a:t>AMS Joinery of Maidstone, Kent worked on a Victorian town house in Notting Hill,</a:t>
            </a:r>
            <a:r>
              <a:rPr lang="en-IE" sz="1200" baseline="0" dirty="0" smtClean="0"/>
              <a:t> </a:t>
            </a:r>
            <a:r>
              <a:rPr lang="en-IE" sz="1200" dirty="0" smtClean="0"/>
              <a:t>London which had been undergoing a full refurbishment to bring the property back to its former glory. </a:t>
            </a:r>
          </a:p>
          <a:p>
            <a:pPr eaLnBrk="1" hangingPunct="1">
              <a:spcBef>
                <a:spcPct val="0"/>
              </a:spcBef>
            </a:pPr>
            <a:endParaRPr lang="en-IE" sz="1200" dirty="0" smtClean="0"/>
          </a:p>
          <a:p>
            <a:pPr eaLnBrk="1" hangingPunct="1">
              <a:spcBef>
                <a:spcPct val="0"/>
              </a:spcBef>
            </a:pPr>
            <a:r>
              <a:rPr lang="en-IE" sz="1200" dirty="0" smtClean="0"/>
              <a:t>The owner had specific designs in mind intended to retain as much of the property’s period feel as possible. One of AMS Joinery’s tasks was to manufacture and install a large No. 10 Downing Street style front door to the newly renovated property.</a:t>
            </a:r>
          </a:p>
          <a:p>
            <a:pPr eaLnBrk="1" hangingPunct="1">
              <a:spcBef>
                <a:spcPct val="0"/>
              </a:spcBef>
            </a:pPr>
            <a:endParaRPr lang="en-IE" sz="1200" dirty="0" smtClean="0"/>
          </a:p>
          <a:p>
            <a:pPr eaLnBrk="1" hangingPunct="1">
              <a:spcBef>
                <a:spcPct val="0"/>
              </a:spcBef>
            </a:pPr>
            <a:r>
              <a:rPr lang="en-IE" sz="1200" dirty="0" smtClean="0"/>
              <a:t>The reasons </a:t>
            </a:r>
            <a:r>
              <a:rPr lang="en-IE" sz="1200" dirty="0" err="1" smtClean="0"/>
              <a:t>Medite</a:t>
            </a:r>
            <a:r>
              <a:rPr lang="en-IE" sz="1200" baseline="0" dirty="0" smtClean="0"/>
              <a:t> </a:t>
            </a:r>
            <a:r>
              <a:rPr lang="en-IE" sz="1200" dirty="0" err="1" smtClean="0"/>
              <a:t>Tricoya</a:t>
            </a:r>
            <a:r>
              <a:rPr lang="en-IE" sz="1200" baseline="0" dirty="0" smtClean="0"/>
              <a:t> Extreme was selected were</a:t>
            </a:r>
          </a:p>
          <a:p>
            <a:pPr eaLnBrk="1" hangingPunct="1">
              <a:spcBef>
                <a:spcPct val="0"/>
              </a:spcBef>
            </a:pPr>
            <a:r>
              <a:rPr lang="en-IE" sz="1200" dirty="0" smtClean="0"/>
              <a:t>It has little movement</a:t>
            </a:r>
          </a:p>
          <a:p>
            <a:pPr eaLnBrk="1" hangingPunct="1">
              <a:spcBef>
                <a:spcPct val="0"/>
              </a:spcBef>
            </a:pPr>
            <a:r>
              <a:rPr lang="en-IE" sz="1200" dirty="0" smtClean="0"/>
              <a:t>It easily handles wet environments with minimal change </a:t>
            </a:r>
          </a:p>
          <a:p>
            <a:pPr eaLnBrk="1" hangingPunct="1">
              <a:spcBef>
                <a:spcPct val="0"/>
              </a:spcBef>
            </a:pPr>
            <a:r>
              <a:rPr lang="en-IE" sz="1200" dirty="0" smtClean="0"/>
              <a:t>It machined cleanly to an impressively high standard</a:t>
            </a:r>
          </a:p>
          <a:p>
            <a:pPr eaLnBrk="1" hangingPunct="1">
              <a:spcBef>
                <a:spcPct val="0"/>
              </a:spcBef>
            </a:pPr>
            <a:r>
              <a:rPr lang="en-IE" sz="1200" dirty="0" smtClean="0"/>
              <a:t>The chosen finish for the door was a black gloss polyester spray, which gave it a smooth gloss finish with no brush marks. </a:t>
            </a:r>
          </a:p>
          <a:p>
            <a:pPr eaLnBrk="1" hangingPunct="1">
              <a:spcBef>
                <a:spcPct val="0"/>
              </a:spcBef>
            </a:pPr>
            <a:endParaRPr lang="en-IE" sz="1200" dirty="0" smtClean="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36</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eaLnBrk="1" hangingPunct="1">
              <a:spcBef>
                <a:spcPct val="0"/>
              </a:spcBef>
            </a:pPr>
            <a:r>
              <a:rPr lang="en-GB" sz="2000" b="0" i="0" kern="1200" dirty="0" smtClean="0">
                <a:solidFill>
                  <a:schemeClr val="tx1"/>
                </a:solidFill>
                <a:effectLst/>
                <a:latin typeface="+mn-lt"/>
                <a:ea typeface="+mn-ea"/>
                <a:cs typeface="+mn-cs"/>
              </a:rPr>
              <a:t>University East </a:t>
            </a:r>
            <a:r>
              <a:rPr lang="en-GB" sz="2000" b="0" i="0" kern="1200" dirty="0" err="1" smtClean="0">
                <a:solidFill>
                  <a:schemeClr val="tx1"/>
                </a:solidFill>
                <a:effectLst/>
                <a:latin typeface="+mn-lt"/>
                <a:ea typeface="+mn-ea"/>
                <a:cs typeface="+mn-cs"/>
              </a:rPr>
              <a:t>Anglica</a:t>
            </a:r>
            <a:r>
              <a:rPr lang="en-GB" sz="2000" b="0" i="0" kern="1200" dirty="0" smtClean="0">
                <a:solidFill>
                  <a:schemeClr val="tx1"/>
                </a:solidFill>
                <a:effectLst/>
                <a:latin typeface="+mn-lt"/>
                <a:ea typeface="+mn-ea"/>
                <a:cs typeface="+mn-cs"/>
              </a:rPr>
              <a:t> </a:t>
            </a:r>
          </a:p>
          <a:p>
            <a:pPr eaLnBrk="1" hangingPunct="1">
              <a:spcBef>
                <a:spcPct val="0"/>
              </a:spcBef>
            </a:pPr>
            <a:r>
              <a:rPr lang="en-GB" sz="2000" b="0" i="0" kern="1200" dirty="0" smtClean="0">
                <a:solidFill>
                  <a:schemeClr val="tx1"/>
                </a:solidFill>
                <a:effectLst/>
                <a:latin typeface="+mn-lt"/>
                <a:ea typeface="+mn-ea"/>
                <a:cs typeface="+mn-cs"/>
              </a:rPr>
              <a:t>Designed by architects Architype, BDP Engineers and Churchman Landscape Architects, The Enterprise Centre is the UK’s first commercial building to achieve both </a:t>
            </a:r>
            <a:r>
              <a:rPr lang="en-GB" sz="2000" b="0" i="0" kern="1200" dirty="0" err="1" smtClean="0">
                <a:solidFill>
                  <a:schemeClr val="tx1"/>
                </a:solidFill>
                <a:effectLst/>
                <a:latin typeface="+mn-lt"/>
                <a:ea typeface="+mn-ea"/>
                <a:cs typeface="+mn-cs"/>
              </a:rPr>
              <a:t>Passivhaus</a:t>
            </a:r>
            <a:r>
              <a:rPr lang="en-GB" sz="2000" b="0" i="0" kern="1200" dirty="0" smtClean="0">
                <a:solidFill>
                  <a:schemeClr val="tx1"/>
                </a:solidFill>
                <a:effectLst/>
                <a:latin typeface="+mn-lt"/>
                <a:ea typeface="+mn-ea"/>
                <a:cs typeface="+mn-cs"/>
              </a:rPr>
              <a:t> and BREEAM Outstanding standards.</a:t>
            </a:r>
          </a:p>
          <a:p>
            <a:pPr eaLnBrk="1" hangingPunct="1">
              <a:spcBef>
                <a:spcPct val="0"/>
              </a:spcBef>
            </a:pPr>
            <a:r>
              <a:rPr lang="en-GB" sz="2000" b="0" i="0" kern="1200" dirty="0" smtClean="0">
                <a:solidFill>
                  <a:schemeClr val="tx1"/>
                </a:solidFill>
                <a:effectLst/>
                <a:latin typeface="+mn-lt"/>
                <a:ea typeface="+mn-ea"/>
                <a:cs typeface="+mn-cs"/>
              </a:rPr>
              <a:t>For a new covered walkway(pictured</a:t>
            </a:r>
            <a:r>
              <a:rPr lang="en-GB" sz="2000" b="0" i="0" kern="1200" baseline="0" dirty="0" smtClean="0">
                <a:solidFill>
                  <a:schemeClr val="tx1"/>
                </a:solidFill>
                <a:effectLst/>
                <a:latin typeface="+mn-lt"/>
                <a:ea typeface="+mn-ea"/>
                <a:cs typeface="+mn-cs"/>
              </a:rPr>
              <a:t> above)</a:t>
            </a:r>
            <a:r>
              <a:rPr lang="en-GB" sz="2000" b="0" i="0" kern="1200" dirty="0" smtClean="0">
                <a:solidFill>
                  <a:schemeClr val="tx1"/>
                </a:solidFill>
                <a:effectLst/>
                <a:latin typeface="+mn-lt"/>
                <a:ea typeface="+mn-ea"/>
                <a:cs typeface="+mn-cs"/>
              </a:rPr>
              <a:t> over 600m2 of </a:t>
            </a:r>
            <a:r>
              <a:rPr lang="en-GB" sz="2000" b="0" i="0" kern="1200" dirty="0" err="1" smtClean="0">
                <a:solidFill>
                  <a:schemeClr val="tx1"/>
                </a:solidFill>
                <a:effectLst/>
                <a:latin typeface="+mn-lt"/>
                <a:ea typeface="+mn-ea"/>
                <a:cs typeface="+mn-cs"/>
              </a:rPr>
              <a:t>Medite</a:t>
            </a:r>
            <a:r>
              <a:rPr lang="en-GB" sz="2000" b="0" i="0" kern="1200" dirty="0" smtClean="0">
                <a:solidFill>
                  <a:schemeClr val="tx1"/>
                </a:solidFill>
                <a:effectLst/>
                <a:latin typeface="+mn-lt"/>
                <a:ea typeface="+mn-ea"/>
                <a:cs typeface="+mn-cs"/>
              </a:rPr>
              <a:t> </a:t>
            </a:r>
            <a:r>
              <a:rPr lang="en-GB" sz="2000" b="0" i="0" kern="1200" dirty="0" err="1" smtClean="0">
                <a:solidFill>
                  <a:schemeClr val="tx1"/>
                </a:solidFill>
                <a:effectLst/>
                <a:latin typeface="+mn-lt"/>
                <a:ea typeface="+mn-ea"/>
                <a:cs typeface="+mn-cs"/>
              </a:rPr>
              <a:t>Tricoya</a:t>
            </a:r>
            <a:r>
              <a:rPr lang="en-GB" sz="2000" b="0" i="0" kern="1200" dirty="0" smtClean="0">
                <a:solidFill>
                  <a:schemeClr val="tx1"/>
                </a:solidFill>
                <a:effectLst/>
                <a:latin typeface="+mn-lt"/>
                <a:ea typeface="+mn-ea"/>
                <a:cs typeface="+mn-cs"/>
              </a:rPr>
              <a:t> Extreme was specified. The durable, acetylated wood panel helped maintain the integrity of the structure whilst also ensuring it remains aesthetically pleasing. Additionally, the product requires low maintenance so reduces both cost and disruption during its life cycle. </a:t>
            </a:r>
          </a:p>
          <a:p>
            <a:pPr eaLnBrk="1" hangingPunct="1">
              <a:spcBef>
                <a:spcPct val="0"/>
              </a:spcBef>
            </a:pPr>
            <a:r>
              <a:rPr lang="en-GB" sz="2000" b="0" i="0" kern="1200" dirty="0" smtClean="0">
                <a:solidFill>
                  <a:schemeClr val="tx1"/>
                </a:solidFill>
                <a:effectLst/>
                <a:latin typeface="+mn-lt"/>
                <a:ea typeface="+mn-ea"/>
                <a:cs typeface="+mn-cs"/>
              </a:rPr>
              <a:t>Applied to the walkway’s external face, the panels were finished with </a:t>
            </a:r>
            <a:r>
              <a:rPr lang="en-GB" sz="2000" b="0" i="0" kern="1200" dirty="0" err="1" smtClean="0">
                <a:solidFill>
                  <a:schemeClr val="tx1"/>
                </a:solidFill>
                <a:effectLst/>
                <a:latin typeface="+mn-lt"/>
                <a:ea typeface="+mn-ea"/>
                <a:cs typeface="+mn-cs"/>
              </a:rPr>
              <a:t>Osmo</a:t>
            </a:r>
            <a:r>
              <a:rPr lang="en-GB" sz="2000" b="0" i="0" kern="1200" dirty="0" smtClean="0">
                <a:solidFill>
                  <a:schemeClr val="tx1"/>
                </a:solidFill>
                <a:effectLst/>
                <a:latin typeface="+mn-lt"/>
                <a:ea typeface="+mn-ea"/>
                <a:cs typeface="+mn-cs"/>
              </a:rPr>
              <a:t> natural oil coating to deliver water and dirt resistance, moisture regulation, reduced wood swelling and shrinkage, and a maintenance free solution for more than 10 years. </a:t>
            </a:r>
          </a:p>
          <a:p>
            <a:pPr eaLnBrk="1" hangingPunct="1">
              <a:spcBef>
                <a:spcPct val="0"/>
              </a:spcBef>
            </a:pPr>
            <a:endParaRPr lang="en-GB" sz="2000" b="0" i="0" kern="1200" dirty="0" smtClean="0">
              <a:solidFill>
                <a:schemeClr val="tx1"/>
              </a:solidFill>
              <a:effectLst/>
              <a:latin typeface="+mn-lt"/>
              <a:ea typeface="+mn-ea"/>
              <a:cs typeface="+mn-cs"/>
            </a:endParaRPr>
          </a:p>
          <a:p>
            <a:r>
              <a:rPr lang="en-GB" sz="2000" b="0" i="0" kern="1200" dirty="0" smtClean="0">
                <a:solidFill>
                  <a:schemeClr val="tx1"/>
                </a:solidFill>
                <a:effectLst/>
                <a:latin typeface="+mn-lt"/>
                <a:ea typeface="+mn-ea"/>
                <a:cs typeface="+mn-cs"/>
              </a:rPr>
              <a:t>Periscope House – As featured on Grand Designs </a:t>
            </a:r>
            <a:r>
              <a:rPr lang="en-GB" dirty="0" smtClean="0"/>
              <a:t>the popular Channel 4 programme fronted by Kevin McCloud designed by Studio Bark, using </a:t>
            </a:r>
            <a:r>
              <a:rPr lang="en-GB" dirty="0" err="1" smtClean="0"/>
              <a:t>Medite</a:t>
            </a:r>
            <a:r>
              <a:rPr lang="en-GB" dirty="0" smtClean="0"/>
              <a:t> </a:t>
            </a:r>
            <a:r>
              <a:rPr lang="en-GB" dirty="0" err="1" smtClean="0"/>
              <a:t>Tricoya</a:t>
            </a:r>
            <a:r>
              <a:rPr lang="en-GB" smtClean="0"/>
              <a:t> Extreme</a:t>
            </a:r>
            <a:r>
              <a:rPr lang="en-GB" dirty="0" smtClean="0"/>
              <a:t> for the fascia boards</a:t>
            </a:r>
            <a:endParaRPr lang="en-GB" sz="2000" b="0" i="0" kern="1200" dirty="0" smtClean="0">
              <a:solidFill>
                <a:schemeClr val="tx1"/>
              </a:solidFill>
              <a:effectLst/>
              <a:latin typeface="+mn-lt"/>
              <a:ea typeface="+mn-ea"/>
              <a:cs typeface="+mn-cs"/>
            </a:endParaRPr>
          </a:p>
          <a:p>
            <a:pPr eaLnBrk="1" hangingPunct="1">
              <a:spcBef>
                <a:spcPct val="0"/>
              </a:spcBef>
            </a:pPr>
            <a:endParaRPr lang="en-GB" sz="1200" dirty="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37</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IE" sz="1200" dirty="0" smtClean="0"/>
              <a:t>Here we see 2 examples of the products growing acceptance for use in roofline applications.</a:t>
            </a:r>
          </a:p>
          <a:p>
            <a:pPr eaLnBrk="1" hangingPunct="1">
              <a:spcBef>
                <a:spcPct val="0"/>
              </a:spcBef>
            </a:pPr>
            <a:endParaRPr lang="en-IE" sz="1200" dirty="0" smtClean="0"/>
          </a:p>
          <a:p>
            <a:pPr eaLnBrk="1" hangingPunct="1">
              <a:spcBef>
                <a:spcPct val="0"/>
              </a:spcBef>
            </a:pPr>
            <a:r>
              <a:rPr lang="en-IE" sz="1200" dirty="0" smtClean="0"/>
              <a:t>Extreme Durable MDF was chosen over both marine grade plywood and compact laminate on these two projects in The Netherlands.</a:t>
            </a:r>
          </a:p>
          <a:p>
            <a:pPr eaLnBrk="1" hangingPunct="1">
              <a:spcBef>
                <a:spcPct val="0"/>
              </a:spcBef>
            </a:pPr>
            <a:endParaRPr lang="en-IE" sz="1200" dirty="0" smtClean="0"/>
          </a:p>
          <a:p>
            <a:pPr eaLnBrk="1" hangingPunct="1">
              <a:spcBef>
                <a:spcPct val="0"/>
              </a:spcBef>
            </a:pPr>
            <a:r>
              <a:rPr lang="en-IE" sz="1200" dirty="0" smtClean="0"/>
              <a:t>The ability to machine easily, the improved and extended performance of the coating, the core guarantee, the lightweight nature and the FSC certification all served to convince the client of the products suitability.</a:t>
            </a:r>
          </a:p>
          <a:p>
            <a:pPr eaLnBrk="1" hangingPunct="1">
              <a:spcBef>
                <a:spcPct val="0"/>
              </a:spcBef>
            </a:pPr>
            <a:endParaRPr lang="en-IE" sz="1200" dirty="0" smtClean="0"/>
          </a:p>
          <a:p>
            <a:pPr eaLnBrk="1" hangingPunct="1">
              <a:spcBef>
                <a:spcPct val="0"/>
              </a:spcBef>
            </a:pPr>
            <a:r>
              <a:rPr lang="en-IE" sz="1200" dirty="0" smtClean="0"/>
              <a:t>A large number of projects have since been completed both here and on the continent.</a:t>
            </a:r>
          </a:p>
          <a:p>
            <a:pPr eaLnBrk="1" hangingPunct="1">
              <a:spcBef>
                <a:spcPct val="0"/>
              </a:spcBef>
            </a:pPr>
            <a:endParaRPr lang="en-GB" sz="1200" dirty="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38</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z="1200" dirty="0" smtClean="0"/>
              <a:t>Sea front</a:t>
            </a:r>
            <a:r>
              <a:rPr lang="en-GB" sz="1200" baseline="0" dirty="0" smtClean="0"/>
              <a:t> benches, Brighton Council</a:t>
            </a:r>
            <a:br>
              <a:rPr lang="en-GB" sz="1200" baseline="0" dirty="0" smtClean="0"/>
            </a:br>
            <a:r>
              <a:rPr lang="en-GB" sz="1200" baseline="0" dirty="0" smtClean="0"/>
              <a:t>Roof Top landscape garden project, Ludgate, London</a:t>
            </a:r>
          </a:p>
          <a:p>
            <a:pPr eaLnBrk="1" hangingPunct="1">
              <a:spcBef>
                <a:spcPct val="0"/>
              </a:spcBef>
            </a:pPr>
            <a:r>
              <a:rPr lang="en-GB" sz="1200" baseline="0" dirty="0" smtClean="0"/>
              <a:t>Design project, German Students</a:t>
            </a:r>
            <a:br>
              <a:rPr lang="en-GB" sz="1200" baseline="0" dirty="0" smtClean="0"/>
            </a:br>
            <a:r>
              <a:rPr lang="en-GB" sz="1200" baseline="0" dirty="0" smtClean="0"/>
              <a:t>Table top finished with a metal liquid coating in Ascot, Berkshire</a:t>
            </a:r>
          </a:p>
          <a:p>
            <a:pPr eaLnBrk="1" hangingPunct="1">
              <a:spcBef>
                <a:spcPct val="0"/>
              </a:spcBef>
            </a:pPr>
            <a:r>
              <a:rPr lang="en-GB" sz="1200" baseline="0" dirty="0" smtClean="0"/>
              <a:t>Quirky bug encouraging bench, Amstel Park, Amsterdam</a:t>
            </a:r>
            <a:endParaRPr lang="en-GB" sz="1200" dirty="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39</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sz="1200" kern="1200" dirty="0" smtClean="0">
                <a:solidFill>
                  <a:schemeClr val="tx1"/>
                </a:solidFill>
                <a:effectLst/>
                <a:latin typeface="+mn-lt"/>
                <a:ea typeface="+mn-ea"/>
                <a:cs typeface="+mn-cs"/>
              </a:rPr>
              <a:t>But we are here today to talk about Extreme Durable MDF. Some of you might already be aware of our extensive MDF range, Medite. </a:t>
            </a:r>
          </a:p>
          <a:p>
            <a:endParaRPr lang="en-IE"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For anyone in the room who isn’t aware, MDF is an acronym for Medium Density Fibreboard. </a:t>
            </a:r>
          </a:p>
          <a:p>
            <a:endParaRPr lang="en-IE"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Our manufacturing plant is in Clonmel, County Tipperary, Ireland where we produce a wide range of panels, many of which are an innovative 1</a:t>
            </a:r>
            <a:r>
              <a:rPr lang="en-IE" sz="1200" kern="1200" baseline="30000" dirty="0" smtClean="0">
                <a:solidFill>
                  <a:schemeClr val="tx1"/>
                </a:solidFill>
                <a:effectLst/>
                <a:latin typeface="+mn-lt"/>
                <a:ea typeface="+mn-ea"/>
                <a:cs typeface="+mn-cs"/>
              </a:rPr>
              <a:t>st</a:t>
            </a:r>
            <a:r>
              <a:rPr lang="en-IE" sz="1200" kern="1200" dirty="0" smtClean="0">
                <a:solidFill>
                  <a:schemeClr val="tx1"/>
                </a:solidFill>
                <a:effectLst/>
                <a:latin typeface="+mn-lt"/>
                <a:ea typeface="+mn-ea"/>
                <a:cs typeface="+mn-cs"/>
              </a:rPr>
              <a:t> in the industry. </a:t>
            </a:r>
          </a:p>
          <a:p>
            <a:endParaRPr lang="en-IE"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Here is a list including Medite Tricoya Extreme which is the</a:t>
            </a:r>
            <a:r>
              <a:rPr lang="en-IE" sz="1200" kern="1200" baseline="0" dirty="0" smtClean="0">
                <a:solidFill>
                  <a:schemeClr val="tx1"/>
                </a:solidFill>
                <a:effectLst/>
                <a:latin typeface="+mn-lt"/>
                <a:ea typeface="+mn-ea"/>
                <a:cs typeface="+mn-cs"/>
              </a:rPr>
              <a:t> only</a:t>
            </a:r>
            <a:r>
              <a:rPr lang="en-IE" sz="1200" kern="1200" dirty="0" smtClean="0">
                <a:solidFill>
                  <a:schemeClr val="tx1"/>
                </a:solidFill>
                <a:effectLst/>
                <a:latin typeface="+mn-lt"/>
                <a:ea typeface="+mn-ea"/>
                <a:cs typeface="+mn-cs"/>
              </a:rPr>
              <a:t> Extreme Durable</a:t>
            </a:r>
            <a:r>
              <a:rPr lang="en-IE" sz="1200" kern="1200" baseline="0" dirty="0" smtClean="0">
                <a:solidFill>
                  <a:schemeClr val="tx1"/>
                </a:solidFill>
                <a:effectLst/>
                <a:latin typeface="+mn-lt"/>
                <a:ea typeface="+mn-ea"/>
                <a:cs typeface="+mn-cs"/>
              </a:rPr>
              <a:t> MDF currently available in the market.</a:t>
            </a:r>
            <a:endParaRPr lang="en-I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4</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smtClean="0">
                <a:latin typeface="Arial" pitchFamily="34" charset="0"/>
                <a:cs typeface="Arial" pitchFamily="34" charset="0"/>
              </a:rPr>
              <a:t>Working with the structural</a:t>
            </a:r>
            <a:r>
              <a:rPr lang="en-GB" sz="1100" baseline="0" dirty="0" smtClean="0">
                <a:latin typeface="Arial" pitchFamily="34" charset="0"/>
                <a:cs typeface="Arial" pitchFamily="34" charset="0"/>
              </a:rPr>
              <a:t> engineer &amp; architects, who wanted a lightweight solution to a reflective challenge.</a:t>
            </a:r>
          </a:p>
          <a:p>
            <a:endParaRPr lang="en-GB" sz="1100" baseline="0" dirty="0" smtClean="0">
              <a:latin typeface="Arial" pitchFamily="34" charset="0"/>
              <a:cs typeface="Arial" pitchFamily="34" charset="0"/>
            </a:endParaRPr>
          </a:p>
          <a:p>
            <a:r>
              <a:rPr lang="en-GB" sz="1100" baseline="0" dirty="0" smtClean="0">
                <a:latin typeface="Arial" pitchFamily="34" charset="0"/>
                <a:cs typeface="Arial" pitchFamily="34" charset="0"/>
              </a:rPr>
              <a:t>Instead of using heavy mirrored glass, they wanted an environmentally sustainable lightweight alternative.</a:t>
            </a:r>
          </a:p>
          <a:p>
            <a:endParaRPr lang="en-GB" sz="1100" baseline="0" dirty="0" smtClean="0">
              <a:latin typeface="Arial" pitchFamily="34" charset="0"/>
              <a:cs typeface="Arial" pitchFamily="34" charset="0"/>
            </a:endParaRPr>
          </a:p>
          <a:p>
            <a:r>
              <a:rPr lang="en-GB" sz="1100" baseline="0" dirty="0" smtClean="0">
                <a:latin typeface="Arial" pitchFamily="34" charset="0"/>
                <a:cs typeface="Arial" pitchFamily="34" charset="0"/>
              </a:rPr>
              <a:t>This came in the form of a timber substructure, suspended from the metal main structure.</a:t>
            </a:r>
          </a:p>
          <a:p>
            <a:endParaRPr lang="en-GB" sz="1100" baseline="0" dirty="0" smtClean="0">
              <a:latin typeface="Arial" pitchFamily="34" charset="0"/>
              <a:cs typeface="Arial" pitchFamily="34" charset="0"/>
            </a:endParaRPr>
          </a:p>
          <a:p>
            <a:r>
              <a:rPr lang="en-GB" sz="1100" baseline="0" dirty="0" smtClean="0">
                <a:latin typeface="Arial" pitchFamily="34" charset="0"/>
                <a:cs typeface="Arial" pitchFamily="34" charset="0"/>
              </a:rPr>
              <a:t>To this 12mm OSB3 was affixed and then onto that 9mm EXDF, which had been laminated with a thin reflective lightweight laminate, using a PU adhesive, was fixed using countersunk stainless steel screws.</a:t>
            </a:r>
          </a:p>
          <a:p>
            <a:endParaRPr lang="en-GB" sz="1100" baseline="0" dirty="0" smtClean="0">
              <a:latin typeface="Arial" pitchFamily="34" charset="0"/>
              <a:cs typeface="Arial" pitchFamily="34" charset="0"/>
            </a:endParaRPr>
          </a:p>
          <a:p>
            <a:r>
              <a:rPr lang="en-GB" sz="1100" baseline="0" dirty="0" smtClean="0">
                <a:latin typeface="Arial" pitchFamily="34" charset="0"/>
                <a:cs typeface="Arial" pitchFamily="34" charset="0"/>
              </a:rPr>
              <a:t>A 5mm “shadow gap” was created and the finished result shows an impressive mirrored ceiling to an outdoor meeting area in the heart of Waterford.</a:t>
            </a:r>
            <a:endParaRPr lang="en-GB" sz="11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4700A2A-9BFE-0443-956D-A2E4CEA1AB98}" type="slidenum">
              <a:rPr lang="en-GB" smtClean="0"/>
              <a:t>40</a:t>
            </a:fld>
            <a:endParaRPr lang="en-GB" dirty="0"/>
          </a:p>
        </p:txBody>
      </p:sp>
    </p:spTree>
    <p:extLst>
      <p:ext uri="{BB962C8B-B14F-4D97-AF65-F5344CB8AC3E}">
        <p14:creationId xmlns:p14="http://schemas.microsoft.com/office/powerpoint/2010/main" val="13660889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Medici developments is known for creating aspirational homes that leave a lasting impression.</a:t>
            </a: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When recently tasked with creating an external wall art installation for a luxury residential property in London’s Notting Hill, they consulted the timber panel manufacturer who identified EXDF as the perfect solution to their challenge. </a:t>
            </a:r>
          </a:p>
          <a:p>
            <a:endParaRPr lang="en-GB" sz="1000" dirty="0" smtClean="0">
              <a:latin typeface="Arial" pitchFamily="34" charset="0"/>
              <a:cs typeface="Arial" pitchFamily="34" charset="0"/>
            </a:endParaRPr>
          </a:p>
          <a:p>
            <a:r>
              <a:rPr lang="en-GB" sz="1200" kern="1200" dirty="0" smtClean="0">
                <a:solidFill>
                  <a:schemeClr val="tx1"/>
                </a:solidFill>
                <a:effectLst/>
                <a:latin typeface="+mn-lt"/>
                <a:ea typeface="+mn-ea"/>
                <a:cs typeface="+mn-cs"/>
              </a:rPr>
              <a:t>Their ambitious aim was to create an elaborate, tropical design for an external feature wall, which was originally intended to use a specific  carved stone from a Balinese quarry.</a:t>
            </a: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Much of the work on the wall installation was completed offsite.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Several panels of EXDF were bonded together to create a thickness of 65mm from which the design could be carved. The constituent parts of the artwork were carved and then assembled on backing boards once they had arrived on site. </a:t>
            </a: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Assistance and advice from the manufacturer</a:t>
            </a:r>
            <a:r>
              <a:rPr lang="en-GB" sz="1200" kern="1200" baseline="0" dirty="0" smtClean="0">
                <a:solidFill>
                  <a:schemeClr val="tx1"/>
                </a:solidFill>
                <a:effectLst/>
                <a:latin typeface="+mn-lt"/>
                <a:ea typeface="+mn-ea"/>
                <a:cs typeface="+mn-cs"/>
              </a:rPr>
              <a:t> m</a:t>
            </a:r>
            <a:r>
              <a:rPr lang="en-GB" sz="1200" kern="1200" dirty="0" smtClean="0">
                <a:solidFill>
                  <a:schemeClr val="tx1"/>
                </a:solidFill>
                <a:effectLst/>
                <a:latin typeface="+mn-lt"/>
                <a:ea typeface="+mn-ea"/>
                <a:cs typeface="+mn-cs"/>
              </a:rPr>
              <a:t>ade our decision a straight forward one. They looked at many different materials, but EXDF was the best suited for their desired finish.</a:t>
            </a:r>
            <a:endParaRPr lang="en-GB"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4700A2A-9BFE-0443-956D-A2E4CEA1AB98}" type="slidenum">
              <a:rPr lang="en-GB" smtClean="0"/>
              <a:t>41</a:t>
            </a:fld>
            <a:endParaRPr lang="en-GB" dirty="0"/>
          </a:p>
        </p:txBody>
      </p:sp>
    </p:spTree>
    <p:extLst>
      <p:ext uri="{BB962C8B-B14F-4D97-AF65-F5344CB8AC3E}">
        <p14:creationId xmlns:p14="http://schemas.microsoft.com/office/powerpoint/2010/main" val="4784358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GB" dirty="0" smtClean="0"/>
              <a:t>Alex Devereaux has been working with a variety of materials</a:t>
            </a:r>
            <a:r>
              <a:rPr lang="en-GB" baseline="0" dirty="0" smtClean="0"/>
              <a:t> to create unusual art pieces.</a:t>
            </a:r>
          </a:p>
          <a:p>
            <a:endParaRPr lang="en-GB" baseline="0" dirty="0" smtClean="0"/>
          </a:p>
          <a:p>
            <a:r>
              <a:rPr lang="en-GB" baseline="0" dirty="0" smtClean="0"/>
              <a:t>When challenged with creating a steel girder for a country park in Devon, he wanted to produce a lightweight but realistic structure.</a:t>
            </a:r>
          </a:p>
          <a:p>
            <a:endParaRPr lang="en-GB" baseline="0" dirty="0" smtClean="0"/>
          </a:p>
          <a:p>
            <a:r>
              <a:rPr lang="en-GB" baseline="0" dirty="0" smtClean="0"/>
              <a:t>Having seen EXDF used as part of a them park and later on a film set, he knew exactly what to use.</a:t>
            </a:r>
          </a:p>
          <a:p>
            <a:endParaRPr lang="en-GB" baseline="0" dirty="0" smtClean="0"/>
          </a:p>
          <a:p>
            <a:r>
              <a:rPr lang="en-GB" baseline="0" dirty="0" smtClean="0"/>
              <a:t>After producing the steel girder, his next project was to create a section of the bridge across the Tyne.</a:t>
            </a:r>
          </a:p>
          <a:p>
            <a:endParaRPr lang="en-GB" baseline="0" dirty="0" smtClean="0"/>
          </a:p>
          <a:p>
            <a:r>
              <a:rPr lang="en-GB" baseline="0" dirty="0" smtClean="0"/>
              <a:t>The ability to machine, laminate, shape and mould the EXDF and use it outdoors was perfect for him and his clients.</a:t>
            </a:r>
          </a:p>
          <a:p>
            <a:endParaRPr lang="en-GB" baseline="0" dirty="0" smtClean="0"/>
          </a:p>
        </p:txBody>
      </p:sp>
      <p:sp>
        <p:nvSpPr>
          <p:cNvPr id="4" name="Slide Number Placeholder 3"/>
          <p:cNvSpPr>
            <a:spLocks noGrp="1"/>
          </p:cNvSpPr>
          <p:nvPr>
            <p:ph type="sldNum" sz="quarter" idx="10"/>
          </p:nvPr>
        </p:nvSpPr>
        <p:spPr/>
        <p:txBody>
          <a:bodyPr/>
          <a:lstStyle/>
          <a:p>
            <a:fld id="{E4700A2A-9BFE-0443-956D-A2E4CEA1AB98}" type="slidenum">
              <a:rPr lang="en-GB" smtClean="0"/>
              <a:t>42</a:t>
            </a:fld>
            <a:endParaRPr lang="en-GB" dirty="0"/>
          </a:p>
        </p:txBody>
      </p:sp>
    </p:spTree>
    <p:extLst>
      <p:ext uri="{BB962C8B-B14F-4D97-AF65-F5344CB8AC3E}">
        <p14:creationId xmlns:p14="http://schemas.microsoft.com/office/powerpoint/2010/main" val="9871656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4700A2A-9BFE-0443-956D-A2E4CEA1AB98}" type="slidenum">
              <a:rPr lang="en-GB" smtClean="0"/>
              <a:t>43</a:t>
            </a:fld>
            <a:endParaRPr lang="en-GB"/>
          </a:p>
        </p:txBody>
      </p:sp>
    </p:spTree>
    <p:extLst>
      <p:ext uri="{BB962C8B-B14F-4D97-AF65-F5344CB8AC3E}">
        <p14:creationId xmlns:p14="http://schemas.microsoft.com/office/powerpoint/2010/main" val="4548087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Hotel Comwell Kongebrogaarden is in the city Middelfart in Denmark.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Caretaker Ulric Lundgaard contacted DLH and got guidance and ideas on how to use EXDF boards. The tables were originally specified</a:t>
            </a:r>
            <a:r>
              <a:rPr lang="en-US" sz="1200" kern="1200" baseline="0" dirty="0" smtClean="0">
                <a:solidFill>
                  <a:schemeClr val="tx1"/>
                </a:solidFill>
                <a:effectLst/>
                <a:latin typeface="+mn-lt"/>
                <a:ea typeface="+mn-ea"/>
                <a:cs typeface="+mn-cs"/>
              </a:rPr>
              <a:t> to have l</a:t>
            </a:r>
            <a:r>
              <a:rPr lang="en-US" sz="1200" kern="1200" dirty="0" smtClean="0">
                <a:solidFill>
                  <a:schemeClr val="tx1"/>
                </a:solidFill>
                <a:effectLst/>
                <a:latin typeface="+mn-lt"/>
                <a:ea typeface="+mn-ea"/>
                <a:cs typeface="+mn-cs"/>
              </a:rPr>
              <a:t>aminate table</a:t>
            </a:r>
            <a:r>
              <a:rPr lang="en-US" sz="1200" kern="1200" baseline="0" dirty="0" smtClean="0">
                <a:solidFill>
                  <a:schemeClr val="tx1"/>
                </a:solidFill>
                <a:effectLst/>
                <a:latin typeface="+mn-lt"/>
                <a:ea typeface="+mn-ea"/>
                <a:cs typeface="+mn-cs"/>
              </a:rPr>
              <a:t> tops.</a:t>
            </a:r>
          </a:p>
          <a:p>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EXDF was chosen for reasons of easier machining and molding and of course because of the other good qualities of the product. </a:t>
            </a:r>
            <a:endParaRPr lang="en-GB"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tops</a:t>
            </a:r>
            <a:r>
              <a:rPr lang="en-US" sz="1200" kern="1200" baseline="0" dirty="0" smtClean="0">
                <a:solidFill>
                  <a:schemeClr val="tx1"/>
                </a:solidFill>
                <a:effectLst/>
                <a:latin typeface="+mn-lt"/>
                <a:ea typeface="+mn-ea"/>
                <a:cs typeface="+mn-cs"/>
              </a:rPr>
              <a:t> were</a:t>
            </a:r>
            <a:r>
              <a:rPr lang="en-US" sz="1200" kern="1200" dirty="0" smtClean="0">
                <a:solidFill>
                  <a:schemeClr val="tx1"/>
                </a:solidFill>
                <a:effectLst/>
                <a:latin typeface="+mn-lt"/>
                <a:ea typeface="+mn-ea"/>
                <a:cs typeface="+mn-cs"/>
              </a:rPr>
              <a:t> sprayed with painted by a subcontractor with an acrylic paint system. </a:t>
            </a:r>
          </a:p>
          <a:p>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These tables are produced as outdoor serving tables. 40 pcs. As you can see the pictures, the borders are perfect for the Danish summer weather</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E4700A2A-9BFE-0443-956D-A2E4CEA1AB98}" type="slidenum">
              <a:rPr lang="en-GB" smtClean="0"/>
              <a:t>44</a:t>
            </a:fld>
            <a:endParaRPr lang="en-GB" dirty="0"/>
          </a:p>
        </p:txBody>
      </p:sp>
    </p:spTree>
    <p:extLst>
      <p:ext uri="{BB962C8B-B14F-4D97-AF65-F5344CB8AC3E}">
        <p14:creationId xmlns:p14="http://schemas.microsoft.com/office/powerpoint/2010/main" val="4548087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sz="1200" dirty="0" smtClean="0"/>
              <a:t>Climbing wall – Utrecht</a:t>
            </a:r>
          </a:p>
          <a:p>
            <a:pPr eaLnBrk="1" hangingPunct="1">
              <a:spcBef>
                <a:spcPct val="0"/>
              </a:spcBef>
            </a:pPr>
            <a:r>
              <a:rPr lang="en-GB" sz="1200" dirty="0" smtClean="0"/>
              <a:t>Giant metal substructure installation in a hospital in Netherlands</a:t>
            </a:r>
          </a:p>
          <a:p>
            <a:pPr eaLnBrk="1" hangingPunct="1">
              <a:spcBef>
                <a:spcPct val="0"/>
              </a:spcBef>
            </a:pPr>
            <a:r>
              <a:rPr lang="en-GB" sz="1200" dirty="0" smtClean="0"/>
              <a:t>Architect pavilion, London Architecture Festival</a:t>
            </a:r>
            <a:r>
              <a:rPr lang="en-GB" sz="1200" baseline="0" dirty="0" smtClean="0"/>
              <a:t> 2015</a:t>
            </a:r>
            <a:endParaRPr lang="en-GB" sz="1200" dirty="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45</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46</a:t>
            </a:fld>
            <a:endParaRPr lang="en-IE" dirty="0"/>
          </a:p>
        </p:txBody>
      </p:sp>
    </p:spTree>
    <p:extLst>
      <p:ext uri="{BB962C8B-B14F-4D97-AF65-F5344CB8AC3E}">
        <p14:creationId xmlns:p14="http://schemas.microsoft.com/office/powerpoint/2010/main" val="23402508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n-IE" sz="1200" dirty="0"/>
              <a:t>So in summary, the learning outcomes of this presentation are:</a:t>
            </a:r>
          </a:p>
          <a:p>
            <a:pPr eaLnBrk="1" hangingPunct="1">
              <a:spcBef>
                <a:spcPct val="0"/>
              </a:spcBef>
            </a:pPr>
            <a:endParaRPr lang="en-IE" sz="1200" dirty="0"/>
          </a:p>
          <a:p>
            <a:pPr>
              <a:buClr>
                <a:srgbClr val="E28C05"/>
              </a:buClr>
              <a:buSzPct val="150000"/>
              <a:buFont typeface="Arial" pitchFamily="34" charset="0"/>
              <a:buNone/>
            </a:pPr>
            <a:r>
              <a:rPr lang="en-IE" sz="1200" dirty="0"/>
              <a:t>Extreme Durable MDF is a sustainably sourced, very durable and dimensionally stable MDF manufactured with acetylation</a:t>
            </a:r>
          </a:p>
          <a:p>
            <a:pPr>
              <a:buClr>
                <a:srgbClr val="E28C05"/>
              </a:buClr>
              <a:buSzPct val="150000"/>
              <a:buFont typeface="Arial" pitchFamily="34" charset="0"/>
              <a:buNone/>
            </a:pPr>
            <a:endParaRPr lang="en-IE" sz="1200" dirty="0"/>
          </a:p>
          <a:p>
            <a:pPr>
              <a:buClr>
                <a:srgbClr val="E28C05"/>
              </a:buClr>
              <a:buSzPct val="150000"/>
              <a:buFont typeface="Arial" pitchFamily="34" charset="0"/>
              <a:buNone/>
            </a:pPr>
            <a:r>
              <a:rPr lang="en-IE" sz="1200" dirty="0"/>
              <a:t>Extreme Durable MDF has a very long service life and has lower maintenance requirements than other wood products </a:t>
            </a:r>
          </a:p>
          <a:p>
            <a:pPr>
              <a:buClr>
                <a:srgbClr val="E28C05"/>
              </a:buClr>
              <a:buSzPct val="150000"/>
              <a:buFont typeface="Arial" pitchFamily="34" charset="0"/>
              <a:buNone/>
            </a:pPr>
            <a:endParaRPr lang="en-IE" sz="1200" dirty="0"/>
          </a:p>
          <a:p>
            <a:pPr>
              <a:buClr>
                <a:srgbClr val="E28C05"/>
              </a:buClr>
              <a:buSzPct val="150000"/>
              <a:buFont typeface="Arial" pitchFamily="34" charset="0"/>
              <a:buNone/>
            </a:pPr>
            <a:r>
              <a:rPr lang="en-IE" sz="1200" dirty="0"/>
              <a:t>Extreme Durable MDF has a 50 year guarantee</a:t>
            </a:r>
          </a:p>
          <a:p>
            <a:pPr>
              <a:buClr>
                <a:srgbClr val="E28C05"/>
              </a:buClr>
              <a:buSzPct val="150000"/>
              <a:buFont typeface="Arial" pitchFamily="34" charset="0"/>
              <a:buNone/>
            </a:pPr>
            <a:endParaRPr lang="en-IE" sz="1200" dirty="0"/>
          </a:p>
          <a:p>
            <a:pPr>
              <a:buClr>
                <a:srgbClr val="E28C05"/>
              </a:buClr>
              <a:buSzPct val="150000"/>
              <a:buFont typeface="Arial" pitchFamily="34" charset="0"/>
              <a:buNone/>
            </a:pPr>
            <a:r>
              <a:rPr lang="en-IE" sz="1200" dirty="0"/>
              <a:t>Extreme Durable MDF has a lower environmental impact as its comes from legal, sustainable and FSC certified sources</a:t>
            </a:r>
          </a:p>
          <a:p>
            <a:pPr>
              <a:buClr>
                <a:srgbClr val="E28C05"/>
              </a:buClr>
              <a:buSzPct val="150000"/>
              <a:buFont typeface="Arial" pitchFamily="34" charset="0"/>
              <a:buNone/>
            </a:pPr>
            <a:endParaRPr lang="en-IE" sz="1200" dirty="0"/>
          </a:p>
          <a:p>
            <a:pPr>
              <a:buClr>
                <a:srgbClr val="E28C05"/>
              </a:buClr>
              <a:buSzPct val="150000"/>
              <a:buFont typeface="Arial" pitchFamily="34" charset="0"/>
              <a:buNone/>
            </a:pPr>
            <a:r>
              <a:rPr lang="en-IE" sz="1200" dirty="0"/>
              <a:t>Extreme Durable MDF can be considered as an alternative to compacts, fibre/cement, plastics, metals, aluminium and much more, in many applications.</a:t>
            </a:r>
          </a:p>
          <a:p>
            <a:pPr eaLnBrk="1" hangingPunct="1">
              <a:spcBef>
                <a:spcPct val="0"/>
              </a:spcBef>
            </a:pPr>
            <a:endParaRPr lang="en-GB" sz="1200" dirty="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300">
                <a:solidFill>
                  <a:schemeClr val="tx1"/>
                </a:solidFill>
                <a:latin typeface="Arial" charset="0"/>
                <a:ea typeface="ＭＳ Ｐゴシック" pitchFamily="34" charset="-128"/>
              </a:defRPr>
            </a:lvl1pPr>
            <a:lvl2pPr marL="716798" indent="-275692">
              <a:defRPr sz="2300">
                <a:solidFill>
                  <a:schemeClr val="tx1"/>
                </a:solidFill>
                <a:latin typeface="Arial" charset="0"/>
                <a:ea typeface="ＭＳ Ｐゴシック" pitchFamily="34" charset="-128"/>
              </a:defRPr>
            </a:lvl2pPr>
            <a:lvl3pPr marL="1102766" indent="-220553">
              <a:defRPr sz="2300">
                <a:solidFill>
                  <a:schemeClr val="tx1"/>
                </a:solidFill>
                <a:latin typeface="Arial" charset="0"/>
                <a:ea typeface="ＭＳ Ｐゴシック" pitchFamily="34" charset="-128"/>
              </a:defRPr>
            </a:lvl3pPr>
            <a:lvl4pPr marL="1543873" indent="-220553">
              <a:defRPr sz="2300">
                <a:solidFill>
                  <a:schemeClr val="tx1"/>
                </a:solidFill>
                <a:latin typeface="Arial" charset="0"/>
                <a:ea typeface="ＭＳ Ｐゴシック" pitchFamily="34" charset="-128"/>
              </a:defRPr>
            </a:lvl4pPr>
            <a:lvl5pPr marL="1984980" indent="-220553">
              <a:defRPr sz="2300">
                <a:solidFill>
                  <a:schemeClr val="tx1"/>
                </a:solidFill>
                <a:latin typeface="Arial" charset="0"/>
                <a:ea typeface="ＭＳ Ｐゴシック" pitchFamily="34" charset="-128"/>
              </a:defRPr>
            </a:lvl5pPr>
            <a:lvl6pPr marL="2426086" indent="-220553" eaLnBrk="0" fontAlgn="base" hangingPunct="0">
              <a:spcBef>
                <a:spcPct val="0"/>
              </a:spcBef>
              <a:spcAft>
                <a:spcPct val="0"/>
              </a:spcAft>
              <a:defRPr sz="2300">
                <a:solidFill>
                  <a:schemeClr val="tx1"/>
                </a:solidFill>
                <a:latin typeface="Arial" charset="0"/>
                <a:ea typeface="ＭＳ Ｐゴシック" pitchFamily="34" charset="-128"/>
              </a:defRPr>
            </a:lvl6pPr>
            <a:lvl7pPr marL="2867193" indent="-220553" eaLnBrk="0" fontAlgn="base" hangingPunct="0">
              <a:spcBef>
                <a:spcPct val="0"/>
              </a:spcBef>
              <a:spcAft>
                <a:spcPct val="0"/>
              </a:spcAft>
              <a:defRPr sz="2300">
                <a:solidFill>
                  <a:schemeClr val="tx1"/>
                </a:solidFill>
                <a:latin typeface="Arial" charset="0"/>
                <a:ea typeface="ＭＳ Ｐゴシック" pitchFamily="34" charset="-128"/>
              </a:defRPr>
            </a:lvl7pPr>
            <a:lvl8pPr marL="3308299" indent="-220553" eaLnBrk="0" fontAlgn="base" hangingPunct="0">
              <a:spcBef>
                <a:spcPct val="0"/>
              </a:spcBef>
              <a:spcAft>
                <a:spcPct val="0"/>
              </a:spcAft>
              <a:defRPr sz="2300">
                <a:solidFill>
                  <a:schemeClr val="tx1"/>
                </a:solidFill>
                <a:latin typeface="Arial" charset="0"/>
                <a:ea typeface="ＭＳ Ｐゴシック" pitchFamily="34" charset="-128"/>
              </a:defRPr>
            </a:lvl8pPr>
            <a:lvl9pPr marL="3749406" indent="-220553" eaLnBrk="0" fontAlgn="base" hangingPunct="0">
              <a:spcBef>
                <a:spcPct val="0"/>
              </a:spcBef>
              <a:spcAft>
                <a:spcPct val="0"/>
              </a:spcAft>
              <a:defRPr sz="2300">
                <a:solidFill>
                  <a:schemeClr val="tx1"/>
                </a:solidFill>
                <a:latin typeface="Arial" charset="0"/>
                <a:ea typeface="ＭＳ Ｐゴシック" pitchFamily="34" charset="-128"/>
              </a:defRPr>
            </a:lvl9pPr>
          </a:lstStyle>
          <a:p>
            <a:fld id="{65FBE7B2-2F89-413A-BCB6-CB9E635D6076}" type="slidenum">
              <a:rPr lang="en-GB" sz="1300"/>
              <a:pPr/>
              <a:t>47</a:t>
            </a:fld>
            <a:endParaRPr lang="en-GB" sz="1300"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IE" dirty="0" smtClean="0"/>
              <a:t>Thank you for your time</a:t>
            </a:r>
          </a:p>
          <a:p>
            <a:endParaRPr lang="en-IE" dirty="0" smtClean="0"/>
          </a:p>
          <a:p>
            <a:r>
              <a:rPr lang="en-IE" dirty="0" smtClean="0"/>
              <a:t>Any Questions?</a:t>
            </a:r>
          </a:p>
          <a:p>
            <a:endParaRPr lang="en-IE" dirty="0" smtClean="0"/>
          </a:p>
          <a:p>
            <a:r>
              <a:rPr lang="en-IE" dirty="0" smtClean="0"/>
              <a:t>***If asked regarding raw material**</a:t>
            </a:r>
            <a:br>
              <a:rPr lang="en-IE" dirty="0" smtClean="0"/>
            </a:br>
            <a:r>
              <a:rPr lang="en-IE" dirty="0" smtClean="0"/>
              <a:t>Currently in order for us to fully evaluate the market potential for this product</a:t>
            </a:r>
            <a:r>
              <a:rPr lang="en-IE" baseline="0" dirty="0" smtClean="0"/>
              <a:t> it is manufactured using fibre derived from </a:t>
            </a:r>
            <a:r>
              <a:rPr lang="en-IE" baseline="0" dirty="0" err="1" smtClean="0"/>
              <a:t>Accoya</a:t>
            </a:r>
            <a:r>
              <a:rPr lang="en-IE" baseline="0" dirty="0" smtClean="0"/>
              <a:t> solid wood.</a:t>
            </a:r>
          </a:p>
          <a:p>
            <a:endParaRPr lang="en-IE" baseline="0" dirty="0" smtClean="0"/>
          </a:p>
          <a:p>
            <a:r>
              <a:rPr lang="en-IE" baseline="0" dirty="0" smtClean="0"/>
              <a:t>This raw material comes from plantation forests of </a:t>
            </a:r>
            <a:r>
              <a:rPr lang="en-IE" baseline="0" dirty="0" err="1" smtClean="0"/>
              <a:t>radiata</a:t>
            </a:r>
            <a:r>
              <a:rPr lang="en-IE" baseline="0" dirty="0" smtClean="0"/>
              <a:t> pine primarily from New Zealand but occasionally from Chile, South America.</a:t>
            </a:r>
          </a:p>
          <a:p>
            <a:endParaRPr lang="en-IE" baseline="0" dirty="0" smtClean="0"/>
          </a:p>
          <a:p>
            <a:r>
              <a:rPr lang="en-IE" baseline="0" dirty="0" smtClean="0"/>
              <a:t>All raw material is either FSC, PEFC or from sustainable privately managed forests.</a:t>
            </a:r>
          </a:p>
          <a:p>
            <a:endParaRPr lang="en-IE" baseline="0" dirty="0" smtClean="0"/>
          </a:p>
          <a:p>
            <a:r>
              <a:rPr lang="en-IE" baseline="0" dirty="0" smtClean="0"/>
              <a:t>It is our clear intention at a yet to be decided future to manufacture this product from raw material sourced from Europe which will be FSC sustainable softwood material.</a:t>
            </a:r>
            <a:endParaRPr lang="en-IE" dirty="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48</a:t>
            </a:fld>
            <a:endParaRPr lang="en-IE" dirty="0"/>
          </a:p>
        </p:txBody>
      </p:sp>
    </p:spTree>
    <p:extLst>
      <p:ext uri="{BB962C8B-B14F-4D97-AF65-F5344CB8AC3E}">
        <p14:creationId xmlns:p14="http://schemas.microsoft.com/office/powerpoint/2010/main" val="1951403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smtClean="0">
                <a:solidFill>
                  <a:schemeClr val="tx1"/>
                </a:solidFill>
                <a:effectLst/>
                <a:latin typeface="+mn-lt"/>
                <a:ea typeface="+mn-ea"/>
                <a:cs typeface="+mn-cs"/>
              </a:rPr>
              <a:t>So what are the learning aims we will cover today? we will go through these 4 topics </a:t>
            </a:r>
          </a:p>
          <a:p>
            <a:endParaRPr lang="en-IE" sz="1200" dirty="0" smtClean="0"/>
          </a:p>
          <a:p>
            <a:r>
              <a:rPr lang="en-IE" sz="1200" dirty="0" smtClean="0"/>
              <a:t>What is wood modification by acetylation method?</a:t>
            </a:r>
          </a:p>
          <a:p>
            <a:r>
              <a:rPr lang="en-IE" sz="1200" dirty="0" smtClean="0"/>
              <a:t>What is Extreme Durable MDF?</a:t>
            </a:r>
          </a:p>
          <a:p>
            <a:r>
              <a:rPr lang="en-IE" sz="1200" dirty="0" smtClean="0"/>
              <a:t>What tests have been done to prove its performance?</a:t>
            </a:r>
          </a:p>
          <a:p>
            <a:r>
              <a:rPr lang="en-IE" sz="1200" dirty="0" smtClean="0"/>
              <a:t>What are the leading uses that have been identified, to date?</a:t>
            </a:r>
            <a:endParaRPr lang="en-GB" sz="1200" dirty="0" smtClean="0"/>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And we will have plenty of time at the end for any questions.</a:t>
            </a:r>
            <a:endParaRPr lang="en-I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5</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6</a:t>
            </a:fld>
            <a:endParaRPr lang="en-IE" dirty="0"/>
          </a:p>
        </p:txBody>
      </p:sp>
    </p:spTree>
    <p:extLst>
      <p:ext uri="{BB962C8B-B14F-4D97-AF65-F5344CB8AC3E}">
        <p14:creationId xmlns:p14="http://schemas.microsoft.com/office/powerpoint/2010/main" val="2340250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dirty="0" smtClean="0"/>
              <a:t>So, What is wood modification by acetylation method?</a:t>
            </a:r>
          </a:p>
          <a:p>
            <a:endParaRPr lang="en-IE" sz="1200" dirty="0" smtClean="0"/>
          </a:p>
          <a:p>
            <a:r>
              <a:rPr lang="en-IE" sz="1200" dirty="0" smtClean="0"/>
              <a:t>Has anybody in this room seen a presentation on a product called </a:t>
            </a:r>
            <a:r>
              <a:rPr lang="en-IE" sz="1200" dirty="0" err="1" smtClean="0"/>
              <a:t>Accoya</a:t>
            </a:r>
            <a:r>
              <a:rPr lang="en-IE" sz="1200" dirty="0" smtClean="0"/>
              <a:t>? A raise of hands if you have.</a:t>
            </a:r>
          </a:p>
          <a:p>
            <a:endParaRPr lang="en-IE" sz="1200" dirty="0" smtClean="0"/>
          </a:p>
          <a:p>
            <a:r>
              <a:rPr lang="en-IE" sz="1200" dirty="0" smtClean="0"/>
              <a:t>If yes,</a:t>
            </a:r>
            <a:r>
              <a:rPr lang="en-IE" sz="1200" baseline="0" dirty="0" smtClean="0"/>
              <a:t> t</a:t>
            </a:r>
            <a:r>
              <a:rPr lang="en-IE" sz="1200" dirty="0" smtClean="0"/>
              <a:t>hen you will have the slight advantage over the rest of the room, when we get to the technical bit. </a:t>
            </a:r>
          </a:p>
          <a:p>
            <a:endParaRPr lang="en-IE" sz="1200" dirty="0" smtClean="0"/>
          </a:p>
          <a:p>
            <a:r>
              <a:rPr lang="en-IE" sz="1200" dirty="0" smtClean="0"/>
              <a:t>In this section we will cover a description of what acetylation is, the process by which the wood is modified and then turned in to an Extreme Durable MDF.</a:t>
            </a:r>
            <a:endParaRPr lang="en-GB" sz="1200" dirty="0" smtClean="0"/>
          </a:p>
          <a:p>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7</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IE" sz="1200" dirty="0" smtClean="0"/>
              <a:t>Tricoya Technologies (TTL)</a:t>
            </a:r>
            <a:r>
              <a:rPr lang="en-IE" sz="1200" baseline="0" dirty="0" smtClean="0"/>
              <a:t> </a:t>
            </a:r>
            <a:r>
              <a:rPr lang="en-GB" sz="1200" dirty="0" smtClean="0"/>
              <a:t>own the intellectual property behind the proprietary production technology to make acetylated wood elements</a:t>
            </a:r>
            <a:r>
              <a:rPr lang="en-GB" sz="1200" baseline="0" dirty="0" smtClean="0"/>
              <a:t> (Tricoya), from which Extreme Durable MDF is manufactured</a:t>
            </a:r>
            <a:endParaRPr lang="en-GB" sz="1200"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GB" sz="1200" baseline="0" dirty="0" smtClean="0"/>
          </a:p>
          <a:p>
            <a:pPr eaLnBrk="1" hangingPunct="1">
              <a:spcBef>
                <a:spcPct val="0"/>
              </a:spcBef>
            </a:pPr>
            <a:r>
              <a:rPr lang="en-GB" sz="1200" dirty="0" smtClean="0"/>
              <a:t>TTL </a:t>
            </a:r>
            <a:r>
              <a:rPr lang="en-IE" sz="1200" dirty="0" smtClean="0"/>
              <a:t>is part of a group which includes </a:t>
            </a:r>
            <a:r>
              <a:rPr lang="en-IE" sz="1200" dirty="0" err="1" smtClean="0"/>
              <a:t>Accsys</a:t>
            </a:r>
            <a:r>
              <a:rPr lang="en-IE" sz="1200" dirty="0" smtClean="0"/>
              <a:t> Technologies, who own the proprietary technology behind the solid wood version (</a:t>
            </a:r>
            <a:r>
              <a:rPr lang="en-IE" sz="1200" dirty="0" err="1" smtClean="0"/>
              <a:t>Accoya</a:t>
            </a:r>
            <a:r>
              <a:rPr lang="en-IE" sz="1200" dirty="0" smtClean="0"/>
              <a:t>), which was first launched in 2007.</a:t>
            </a:r>
          </a:p>
          <a:p>
            <a:pPr eaLnBrk="1" hangingPunct="1">
              <a:spcBef>
                <a:spcPct val="0"/>
              </a:spcBef>
            </a:pPr>
            <a:endParaRPr lang="en-IE" sz="1200" dirty="0" smtClean="0"/>
          </a:p>
          <a:p>
            <a:pPr eaLnBrk="1" hangingPunct="1">
              <a:spcBef>
                <a:spcPct val="0"/>
              </a:spcBef>
            </a:pPr>
            <a:r>
              <a:rPr lang="en-IE" sz="1200" dirty="0" smtClean="0"/>
              <a:t>Acetylated wood, is derived from a fast growing non durable wood species, but once modified is a durable, dimensionally stable, sustainable product.</a:t>
            </a:r>
          </a:p>
          <a:p>
            <a:pPr eaLnBrk="1" hangingPunct="1">
              <a:spcBef>
                <a:spcPct val="0"/>
              </a:spcBef>
            </a:pPr>
            <a:endParaRPr lang="en-IE" sz="1200" dirty="0" smtClean="0"/>
          </a:p>
          <a:p>
            <a:pPr eaLnBrk="1" hangingPunct="1">
              <a:spcBef>
                <a:spcPct val="0"/>
              </a:spcBef>
            </a:pPr>
            <a:r>
              <a:rPr lang="en-IE" sz="1200" dirty="0" smtClean="0"/>
              <a:t>Ideal for exterior applications such as; windows, doors, cladding, decking and even bridges, as shown in these images.</a:t>
            </a:r>
          </a:p>
          <a:p>
            <a:pPr eaLnBrk="1" hangingPunct="1">
              <a:spcBef>
                <a:spcPct val="0"/>
              </a:spcBef>
            </a:pPr>
            <a:endParaRPr lang="en-GB" sz="1200" dirty="0" smtClean="0"/>
          </a:p>
          <a:p>
            <a:pPr eaLnBrk="1" hangingPunct="1">
              <a:spcBef>
                <a:spcPct val="0"/>
              </a:spcBef>
            </a:pPr>
            <a:r>
              <a:rPr lang="en-GB" sz="1200" dirty="0" smtClean="0"/>
              <a:t>Anyone who has been to an </a:t>
            </a:r>
            <a:r>
              <a:rPr lang="en-GB" sz="1200" dirty="0" err="1" smtClean="0"/>
              <a:t>Accoya</a:t>
            </a:r>
            <a:r>
              <a:rPr lang="en-GB" sz="1200" dirty="0" smtClean="0"/>
              <a:t> CPD might already</a:t>
            </a:r>
            <a:r>
              <a:rPr lang="en-GB" sz="1200" baseline="0" dirty="0" smtClean="0"/>
              <a:t> be aware of these projects.</a:t>
            </a:r>
            <a:endParaRPr lang="en-GB" sz="1200" dirty="0" smtClean="0"/>
          </a:p>
          <a:p>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8</a:t>
            </a:fld>
            <a:endParaRPr lang="en-IE" dirty="0"/>
          </a:p>
        </p:txBody>
      </p:sp>
    </p:spTree>
    <p:extLst>
      <p:ext uri="{BB962C8B-B14F-4D97-AF65-F5344CB8AC3E}">
        <p14:creationId xmlns:p14="http://schemas.microsoft.com/office/powerpoint/2010/main" val="591061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IE" sz="1200" dirty="0" smtClean="0"/>
              <a:t>So, here's the technical bit. </a:t>
            </a:r>
          </a:p>
          <a:p>
            <a:pPr eaLnBrk="1" hangingPunct="1">
              <a:spcBef>
                <a:spcPct val="0"/>
              </a:spcBef>
            </a:pPr>
            <a:endParaRPr lang="en-IE" sz="1200" dirty="0" smtClean="0"/>
          </a:p>
          <a:p>
            <a:pPr eaLnBrk="1" hangingPunct="1">
              <a:spcBef>
                <a:spcPct val="0"/>
              </a:spcBef>
            </a:pPr>
            <a:r>
              <a:rPr lang="en-IE" sz="1200" dirty="0" smtClean="0"/>
              <a:t>Fast growing,</a:t>
            </a:r>
            <a:r>
              <a:rPr lang="en-IE" sz="1200" baseline="0" dirty="0" smtClean="0"/>
              <a:t> non durable, plantation softwood species such as Pine and Spruce contain a large proportion of what is known as Hydroxyl groups within the cell walls of the wood. </a:t>
            </a:r>
          </a:p>
          <a:p>
            <a:pPr eaLnBrk="1" hangingPunct="1">
              <a:spcBef>
                <a:spcPct val="0"/>
              </a:spcBef>
            </a:pPr>
            <a:endParaRPr lang="en-IE" sz="1200" baseline="0" dirty="0" smtClean="0"/>
          </a:p>
          <a:p>
            <a:pPr eaLnBrk="1" hangingPunct="1">
              <a:spcBef>
                <a:spcPct val="0"/>
              </a:spcBef>
            </a:pPr>
            <a:r>
              <a:rPr lang="en-IE" sz="1200" baseline="0" dirty="0" smtClean="0"/>
              <a:t>It is these Hydroxyls which suck up moisture like a sponge when subjected to the elements, causing the wood to expand and contract.</a:t>
            </a:r>
          </a:p>
          <a:p>
            <a:pPr eaLnBrk="1" hangingPunct="1">
              <a:spcBef>
                <a:spcPct val="0"/>
              </a:spcBef>
            </a:pPr>
            <a:endParaRPr lang="en-IE" sz="1200" baseline="0" dirty="0" smtClean="0"/>
          </a:p>
          <a:p>
            <a:pPr eaLnBrk="1" hangingPunct="1">
              <a:spcBef>
                <a:spcPct val="0"/>
              </a:spcBef>
            </a:pPr>
            <a:r>
              <a:rPr lang="en-IE" sz="1200" baseline="0" dirty="0" smtClean="0"/>
              <a:t>This moisture is also a great home to fungus and other rotting enzymes, hence the reason why softwoods do not last long unless you treat them with a chemical, which only extends the life by a few extra years. </a:t>
            </a:r>
          </a:p>
          <a:p>
            <a:pPr eaLnBrk="1" hangingPunct="1">
              <a:spcBef>
                <a:spcPct val="0"/>
              </a:spcBef>
            </a:pPr>
            <a:endParaRPr lang="en-IE" sz="1200" baseline="0" dirty="0" smtClean="0"/>
          </a:p>
          <a:p>
            <a:pPr eaLnBrk="1" hangingPunct="1">
              <a:spcBef>
                <a:spcPct val="0"/>
              </a:spcBef>
            </a:pPr>
            <a:r>
              <a:rPr lang="en-IE" sz="1200" baseline="0" dirty="0" smtClean="0"/>
              <a:t>Within the cells of the wood there are also a small number of acetyl groups and these reject moisture which prolongs the life of the wood. </a:t>
            </a:r>
          </a:p>
          <a:p>
            <a:pPr eaLnBrk="1" hangingPunct="1">
              <a:spcBef>
                <a:spcPct val="0"/>
              </a:spcBef>
            </a:pPr>
            <a:endParaRPr lang="en-IE" sz="1200" baseline="0" dirty="0" smtClean="0"/>
          </a:p>
          <a:p>
            <a:pPr eaLnBrk="1" hangingPunct="1">
              <a:spcBef>
                <a:spcPct val="0"/>
              </a:spcBef>
            </a:pPr>
            <a:r>
              <a:rPr lang="en-IE" sz="1200" baseline="0" dirty="0" smtClean="0"/>
              <a:t>Slow growing hardwood species contain larger number of acetyls, which is why they tend to last longer. The problem of course with hardwood species, is they take too long to reach maturity and tend not to be very environmentally sustainable.</a:t>
            </a:r>
          </a:p>
          <a:p>
            <a:pPr eaLnBrk="1" hangingPunct="1">
              <a:spcBef>
                <a:spcPct val="0"/>
              </a:spcBef>
            </a:pPr>
            <a:endParaRPr lang="en-GB" sz="1200" baseline="0" dirty="0" smtClean="0"/>
          </a:p>
          <a:p>
            <a:pPr eaLnBrk="1" hangingPunct="1">
              <a:spcBef>
                <a:spcPct val="0"/>
              </a:spcBef>
            </a:pPr>
            <a:r>
              <a:rPr lang="en-GB" sz="1200" baseline="0" dirty="0" smtClean="0"/>
              <a:t>**FOOTNOTE**</a:t>
            </a:r>
          </a:p>
          <a:p>
            <a:pPr eaLnBrk="1" hangingPunct="1">
              <a:spcBef>
                <a:spcPct val="0"/>
              </a:spcBef>
            </a:pPr>
            <a:r>
              <a:rPr lang="en-GB" sz="1200" baseline="0" dirty="0" smtClean="0"/>
              <a:t>Acetic anhydride shares a similar chemical make up to acetyls</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822A8B9D-C655-4987-A333-6AADFE3C9C11}" type="slidenum">
              <a:rPr lang="en-IE" smtClean="0"/>
              <a:pPr>
                <a:defRPr/>
              </a:pPr>
              <a:t>9</a:t>
            </a:fld>
            <a:endParaRPr lang="en-IE" dirty="0"/>
          </a:p>
        </p:txBody>
      </p:sp>
    </p:spTree>
    <p:extLst>
      <p:ext uri="{BB962C8B-B14F-4D97-AF65-F5344CB8AC3E}">
        <p14:creationId xmlns:p14="http://schemas.microsoft.com/office/powerpoint/2010/main" val="591061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251520" y="1164229"/>
            <a:ext cx="842493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p:cNvSpPr/>
          <p:nvPr/>
        </p:nvSpPr>
        <p:spPr>
          <a:xfrm>
            <a:off x="395536" y="6021288"/>
            <a:ext cx="842493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ctrTitle"/>
          </p:nvPr>
        </p:nvSpPr>
        <p:spPr>
          <a:xfrm>
            <a:off x="685800" y="2130425"/>
            <a:ext cx="7772400" cy="1470025"/>
          </a:xfrm>
        </p:spPr>
        <p:txBody>
          <a:bodyPr/>
          <a:lstStyle>
            <a:lvl1pPr algn="l">
              <a:defRPr>
                <a:solidFill>
                  <a:srgbClr val="4D4D4D"/>
                </a:solidFill>
              </a:defRPr>
            </a:lvl1pPr>
          </a:lstStyle>
          <a:p>
            <a:r>
              <a:rPr lang="en-US" smtClean="0"/>
              <a:t>Click to edit Master title style</a:t>
            </a:r>
            <a:endParaRPr lang="en-IE" dirty="0"/>
          </a:p>
        </p:txBody>
      </p:sp>
      <p:sp>
        <p:nvSpPr>
          <p:cNvPr id="3" name="Subtitle 2"/>
          <p:cNvSpPr>
            <a:spLocks noGrp="1"/>
          </p:cNvSpPr>
          <p:nvPr>
            <p:ph type="subTitle" idx="1"/>
          </p:nvPr>
        </p:nvSpPr>
        <p:spPr>
          <a:xfrm>
            <a:off x="683568" y="3886200"/>
            <a:ext cx="7776864"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E" dirty="0"/>
          </a:p>
        </p:txBody>
      </p:sp>
      <p:sp>
        <p:nvSpPr>
          <p:cNvPr id="4" name="Date Placeholder 3"/>
          <p:cNvSpPr>
            <a:spLocks noGrp="1"/>
          </p:cNvSpPr>
          <p:nvPr>
            <p:ph type="dt" sz="half" idx="10"/>
          </p:nvPr>
        </p:nvSpPr>
        <p:spPr/>
        <p:txBody>
          <a:bodyPr/>
          <a:lstStyle/>
          <a:p>
            <a:fld id="{48FEAEEC-AA37-458D-8595-460925304830}" type="datetimeFigureOut">
              <a:rPr lang="en-IE" smtClean="0"/>
              <a:t>02/08/2018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A76BBAE-FF83-4385-8816-F126AA660112}" type="slidenum">
              <a:rPr lang="en-IE" smtClean="0"/>
              <a:t>‹#›</a:t>
            </a:fld>
            <a:endParaRPr lang="en-IE"/>
          </a:p>
        </p:txBody>
      </p:sp>
    </p:spTree>
    <p:extLst>
      <p:ext uri="{BB962C8B-B14F-4D97-AF65-F5344CB8AC3E}">
        <p14:creationId xmlns:p14="http://schemas.microsoft.com/office/powerpoint/2010/main" val="287414676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48FEAEEC-AA37-458D-8595-460925304830}" type="datetimeFigureOut">
              <a:rPr lang="en-IE" smtClean="0"/>
              <a:t>02/08/2018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A76BBAE-FF83-4385-8816-F126AA660112}" type="slidenum">
              <a:rPr lang="en-IE" smtClean="0"/>
              <a:t>‹#›</a:t>
            </a:fld>
            <a:endParaRPr lang="en-IE"/>
          </a:p>
        </p:txBody>
      </p:sp>
    </p:spTree>
    <p:extLst>
      <p:ext uri="{BB962C8B-B14F-4D97-AF65-F5344CB8AC3E}">
        <p14:creationId xmlns:p14="http://schemas.microsoft.com/office/powerpoint/2010/main" val="344314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48FEAEEC-AA37-458D-8595-460925304830}" type="datetimeFigureOut">
              <a:rPr lang="en-IE" smtClean="0"/>
              <a:t>02/08/2018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A76BBAE-FF83-4385-8816-F126AA660112}" type="slidenum">
              <a:rPr lang="en-IE" smtClean="0"/>
              <a:t>‹#›</a:t>
            </a:fld>
            <a:endParaRPr lang="en-IE"/>
          </a:p>
        </p:txBody>
      </p:sp>
    </p:spTree>
    <p:extLst>
      <p:ext uri="{BB962C8B-B14F-4D97-AF65-F5344CB8AC3E}">
        <p14:creationId xmlns:p14="http://schemas.microsoft.com/office/powerpoint/2010/main" val="3830867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4" name="Date Placeholder 3"/>
          <p:cNvSpPr>
            <a:spLocks noGrp="1"/>
          </p:cNvSpPr>
          <p:nvPr>
            <p:ph type="dt" sz="half" idx="10"/>
          </p:nvPr>
        </p:nvSpPr>
        <p:spPr/>
        <p:txBody>
          <a:bodyPr/>
          <a:lstStyle/>
          <a:p>
            <a:fld id="{48FEAEEC-AA37-458D-8595-460925304830}" type="datetimeFigureOut">
              <a:rPr lang="en-IE" smtClean="0"/>
              <a:t>02/08/2018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A76BBAE-FF83-4385-8816-F126AA660112}" type="slidenum">
              <a:rPr lang="en-IE" smtClean="0"/>
              <a:t>‹#›</a:t>
            </a:fld>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Tree>
    <p:extLst>
      <p:ext uri="{BB962C8B-B14F-4D97-AF65-F5344CB8AC3E}">
        <p14:creationId xmlns:p14="http://schemas.microsoft.com/office/powerpoint/2010/main" val="324599779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FEAEEC-AA37-458D-8595-460925304830}" type="datetimeFigureOut">
              <a:rPr lang="en-IE" smtClean="0"/>
              <a:t>02/08/2018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A76BBAE-FF83-4385-8816-F126AA660112}" type="slidenum">
              <a:rPr lang="en-IE" smtClean="0"/>
              <a:t>‹#›</a:t>
            </a:fld>
            <a:endParaRPr lang="en-IE"/>
          </a:p>
        </p:txBody>
      </p:sp>
    </p:spTree>
    <p:extLst>
      <p:ext uri="{BB962C8B-B14F-4D97-AF65-F5344CB8AC3E}">
        <p14:creationId xmlns:p14="http://schemas.microsoft.com/office/powerpoint/2010/main" val="1912644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48FEAEEC-AA37-458D-8595-460925304830}" type="datetimeFigureOut">
              <a:rPr lang="en-IE" smtClean="0"/>
              <a:t>02/08/2018</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3A76BBAE-FF83-4385-8816-F126AA660112}" type="slidenum">
              <a:rPr lang="en-IE" smtClean="0"/>
              <a:t>‹#›</a:t>
            </a:fld>
            <a:endParaRPr lang="en-IE"/>
          </a:p>
        </p:txBody>
      </p:sp>
    </p:spTree>
    <p:extLst>
      <p:ext uri="{BB962C8B-B14F-4D97-AF65-F5344CB8AC3E}">
        <p14:creationId xmlns:p14="http://schemas.microsoft.com/office/powerpoint/2010/main" val="906067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48FEAEEC-AA37-458D-8595-460925304830}" type="datetimeFigureOut">
              <a:rPr lang="en-IE" smtClean="0"/>
              <a:t>02/08/2018</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3A76BBAE-FF83-4385-8816-F126AA660112}" type="slidenum">
              <a:rPr lang="en-IE" smtClean="0"/>
              <a:t>‹#›</a:t>
            </a:fld>
            <a:endParaRPr lang="en-IE"/>
          </a:p>
        </p:txBody>
      </p:sp>
    </p:spTree>
    <p:extLst>
      <p:ext uri="{BB962C8B-B14F-4D97-AF65-F5344CB8AC3E}">
        <p14:creationId xmlns:p14="http://schemas.microsoft.com/office/powerpoint/2010/main" val="3531667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48FEAEEC-AA37-458D-8595-460925304830}" type="datetimeFigureOut">
              <a:rPr lang="en-IE" smtClean="0"/>
              <a:t>02/08/2018</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3A76BBAE-FF83-4385-8816-F126AA660112}" type="slidenum">
              <a:rPr lang="en-IE" smtClean="0"/>
              <a:t>‹#›</a:t>
            </a:fld>
            <a:endParaRPr lang="en-IE"/>
          </a:p>
        </p:txBody>
      </p:sp>
    </p:spTree>
    <p:extLst>
      <p:ext uri="{BB962C8B-B14F-4D97-AF65-F5344CB8AC3E}">
        <p14:creationId xmlns:p14="http://schemas.microsoft.com/office/powerpoint/2010/main" val="3162479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FEAEEC-AA37-458D-8595-460925304830}" type="datetimeFigureOut">
              <a:rPr lang="en-IE" smtClean="0"/>
              <a:t>02/08/2018</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3A76BBAE-FF83-4385-8816-F126AA660112}" type="slidenum">
              <a:rPr lang="en-IE" smtClean="0"/>
              <a:t>‹#›</a:t>
            </a:fld>
            <a:endParaRPr lang="en-IE"/>
          </a:p>
        </p:txBody>
      </p:sp>
    </p:spTree>
    <p:extLst>
      <p:ext uri="{BB962C8B-B14F-4D97-AF65-F5344CB8AC3E}">
        <p14:creationId xmlns:p14="http://schemas.microsoft.com/office/powerpoint/2010/main" val="1755374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FEAEEC-AA37-458D-8595-460925304830}" type="datetimeFigureOut">
              <a:rPr lang="en-IE" smtClean="0"/>
              <a:t>02/08/2018</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3A76BBAE-FF83-4385-8816-F126AA660112}" type="slidenum">
              <a:rPr lang="en-IE" smtClean="0"/>
              <a:t>‹#›</a:t>
            </a:fld>
            <a:endParaRPr lang="en-IE"/>
          </a:p>
        </p:txBody>
      </p:sp>
    </p:spTree>
    <p:extLst>
      <p:ext uri="{BB962C8B-B14F-4D97-AF65-F5344CB8AC3E}">
        <p14:creationId xmlns:p14="http://schemas.microsoft.com/office/powerpoint/2010/main" val="765449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FEAEEC-AA37-458D-8595-460925304830}" type="datetimeFigureOut">
              <a:rPr lang="en-IE" smtClean="0"/>
              <a:t>02/08/2018</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3A76BBAE-FF83-4385-8816-F126AA660112}" type="slidenum">
              <a:rPr lang="en-IE" smtClean="0"/>
              <a:t>‹#›</a:t>
            </a:fld>
            <a:endParaRPr lang="en-IE"/>
          </a:p>
        </p:txBody>
      </p:sp>
    </p:spTree>
    <p:extLst>
      <p:ext uri="{BB962C8B-B14F-4D97-AF65-F5344CB8AC3E}">
        <p14:creationId xmlns:p14="http://schemas.microsoft.com/office/powerpoint/2010/main" val="3700860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922114"/>
          </a:xfrm>
          <a:prstGeom prst="rect">
            <a:avLst/>
          </a:prstGeom>
        </p:spPr>
        <p:txBody>
          <a:bodyPr vert="horz" lIns="91440" tIns="45720" rIns="91440" bIns="45720" rtlCol="0" anchor="ctr">
            <a:noAutofit/>
          </a:bodyPr>
          <a:lstStyle/>
          <a:p>
            <a:r>
              <a:rPr lang="en-US" smtClean="0"/>
              <a:t>Click to edit Master title style</a:t>
            </a:r>
            <a:endParaRPr lang="en-IE" dirty="0"/>
          </a:p>
        </p:txBody>
      </p:sp>
      <p:sp>
        <p:nvSpPr>
          <p:cNvPr id="3" name="Text Placeholder 2"/>
          <p:cNvSpPr>
            <a:spLocks noGrp="1"/>
          </p:cNvSpPr>
          <p:nvPr>
            <p:ph type="body" idx="1"/>
          </p:nvPr>
        </p:nvSpPr>
        <p:spPr>
          <a:xfrm>
            <a:off x="457200" y="1340768"/>
            <a:ext cx="8229600" cy="475252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FEAEEC-AA37-458D-8595-460925304830}" type="datetimeFigureOut">
              <a:rPr lang="en-IE" smtClean="0"/>
              <a:t>02/08/2018</a:t>
            </a:fld>
            <a:endParaRPr lang="en-I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76BBAE-FF83-4385-8816-F126AA660112}" type="slidenum">
              <a:rPr lang="en-IE" smtClean="0"/>
              <a:t>‹#›</a:t>
            </a:fld>
            <a:endParaRPr lang="en-IE"/>
          </a:p>
        </p:txBody>
      </p:sp>
      <p:cxnSp>
        <p:nvCxnSpPr>
          <p:cNvPr id="8" name="Straight Connector 7"/>
          <p:cNvCxnSpPr/>
          <p:nvPr/>
        </p:nvCxnSpPr>
        <p:spPr>
          <a:xfrm>
            <a:off x="467544" y="1196752"/>
            <a:ext cx="8208912" cy="0"/>
          </a:xfrm>
          <a:prstGeom prst="line">
            <a:avLst/>
          </a:prstGeom>
          <a:ln w="12700">
            <a:solidFill>
              <a:srgbClr val="8A8D8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67544" y="6093296"/>
            <a:ext cx="8208912" cy="0"/>
          </a:xfrm>
          <a:prstGeom prst="line">
            <a:avLst/>
          </a:prstGeom>
          <a:ln w="12700">
            <a:solidFill>
              <a:srgbClr val="8A8D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591275"/>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Lst>
  <p:timing>
    <p:tnLst>
      <p:par>
        <p:cTn id="1" dur="indefinite" restart="never" nodeType="tmRoot"/>
      </p:par>
    </p:tnLst>
  </p:timing>
  <p:txStyles>
    <p:titleStyle>
      <a:lvl1pPr algn="l" defTabSz="914400" rtl="0" eaLnBrk="1" latinLnBrk="0" hangingPunct="1">
        <a:spcBef>
          <a:spcPct val="0"/>
        </a:spcBef>
        <a:buNone/>
        <a:defRPr sz="3200" kern="1200">
          <a:solidFill>
            <a:srgbClr val="4D4D4D"/>
          </a:solidFill>
          <a:latin typeface="Arial Black"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rgbClr val="4D4D4D"/>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rgbClr val="4D4D4D"/>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rgbClr val="4D4D4D"/>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rgbClr val="4D4D4D"/>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rgbClr val="4D4D4D"/>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1.png"/><Relationship Id="rId7" Type="http://schemas.microsoft.com/office/2007/relationships/hdphoto" Target="../media/hdphoto10.wdp"/><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46.jpeg"/><Relationship Id="rId5" Type="http://schemas.microsoft.com/office/2007/relationships/hdphoto" Target="../media/hdphoto9.wdp"/><Relationship Id="rId10" Type="http://schemas.openxmlformats.org/officeDocument/2006/relationships/image" Target="../media/image45.png"/><Relationship Id="rId4" Type="http://schemas.openxmlformats.org/officeDocument/2006/relationships/image" Target="../media/image42.jpeg"/><Relationship Id="rId9" Type="http://schemas.microsoft.com/office/2007/relationships/hdphoto" Target="../media/hdphoto11.wdp"/></Relationships>
</file>

<file path=ppt/slides/_rels/slide3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g"/><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84.jpeg"/><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87.jpeg"/><Relationship Id="rId4" Type="http://schemas.openxmlformats.org/officeDocument/2006/relationships/image" Target="../media/image86.jpeg"/></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90.jpeg"/><Relationship Id="rId4" Type="http://schemas.openxmlformats.org/officeDocument/2006/relationships/image" Target="../media/image89.jpeg"/></Relationships>
</file>

<file path=ppt/slides/_rels/slide4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93.jpeg"/><Relationship Id="rId4" Type="http://schemas.openxmlformats.org/officeDocument/2006/relationships/image" Target="../media/image92.jpeg"/></Relationships>
</file>

<file path=ppt/slides/_rels/slide4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50605" y="2276872"/>
            <a:ext cx="7591646" cy="3168352"/>
          </a:xfrm>
        </p:spPr>
        <p:txBody>
          <a:bodyPr/>
          <a:lstStyle/>
          <a:p>
            <a:pPr algn="ctr"/>
            <a:r>
              <a:rPr lang="en-IE" sz="1800" dirty="0"/>
              <a:t>Extreme Durable MDF</a:t>
            </a:r>
            <a:br>
              <a:rPr lang="en-IE" sz="1800" dirty="0"/>
            </a:br>
            <a:r>
              <a:rPr lang="en-IE" sz="1800" dirty="0"/>
              <a:t/>
            </a:r>
            <a:br>
              <a:rPr lang="en-IE" sz="1800" dirty="0"/>
            </a:br>
            <a:r>
              <a:rPr lang="en-IE" sz="1800" dirty="0"/>
              <a:t>The next generation of panel products with a 60 year service life for exterior and interior wet applications</a:t>
            </a:r>
            <a:br>
              <a:rPr lang="en-IE" sz="1800" dirty="0"/>
            </a:br>
            <a:r>
              <a:rPr lang="en-IE" sz="1800" dirty="0"/>
              <a:t/>
            </a:r>
            <a:br>
              <a:rPr lang="en-IE" sz="1800" dirty="0"/>
            </a:br>
            <a:r>
              <a:rPr lang="en-IE" sz="1800" dirty="0"/>
              <a:t/>
            </a:r>
            <a:br>
              <a:rPr lang="en-IE" sz="1800" dirty="0"/>
            </a:br>
            <a:r>
              <a:rPr lang="en-IE" sz="1800" dirty="0" smtClean="0"/>
              <a:t>Presented by MEDITE SMARTPLY</a:t>
            </a:r>
            <a:r>
              <a:rPr lang="en-IE" sz="1800" dirty="0"/>
              <a:t/>
            </a:r>
            <a:br>
              <a:rPr lang="en-IE" sz="1800" dirty="0"/>
            </a:br>
            <a:endParaRPr lang="en-IE" sz="1800" dirty="0"/>
          </a:p>
        </p:txBody>
      </p:sp>
      <p:pic>
        <p:nvPicPr>
          <p:cNvPr id="1026" name="Picture 2" descr="S:\Marketing\CPD Modules\RIBA CPD Providers Logos\CPD1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3568" y="4792610"/>
            <a:ext cx="1693220" cy="1693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6255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02" y="116632"/>
            <a:ext cx="8294662" cy="1079500"/>
          </a:xfrm>
        </p:spPr>
        <p:txBody>
          <a:bodyPr/>
          <a:lstStyle/>
          <a:p>
            <a:r>
              <a:rPr lang="en-IE" sz="2800" dirty="0" smtClean="0"/>
              <a:t>Wood Modification</a:t>
            </a:r>
            <a:endParaRPr lang="en-IE" sz="2800" dirty="0"/>
          </a:p>
        </p:txBody>
      </p:sp>
      <p:sp>
        <p:nvSpPr>
          <p:cNvPr id="4" name="Content Placeholder 3"/>
          <p:cNvSpPr>
            <a:spLocks noGrp="1"/>
          </p:cNvSpPr>
          <p:nvPr>
            <p:ph idx="1"/>
          </p:nvPr>
        </p:nvSpPr>
        <p:spPr>
          <a:xfrm>
            <a:off x="467543" y="1340768"/>
            <a:ext cx="8247831" cy="2533650"/>
          </a:xfrm>
        </p:spPr>
        <p:txBody>
          <a:bodyPr/>
          <a:lstStyle/>
          <a:p>
            <a:pPr marL="0" indent="0" algn="just">
              <a:buClr>
                <a:srgbClr val="E28C05"/>
              </a:buClr>
              <a:buNone/>
            </a:pPr>
            <a:r>
              <a:rPr lang="en-GB" sz="2000" dirty="0" smtClean="0"/>
              <a:t>Description Acetylation</a:t>
            </a:r>
            <a:endParaRPr lang="en-IE" sz="2000" dirty="0" smtClean="0"/>
          </a:p>
          <a:p>
            <a:pPr algn="just">
              <a:buClr>
                <a:srgbClr val="E28C05"/>
              </a:buClr>
            </a:pPr>
            <a:endParaRPr lang="en-IE" sz="1800" dirty="0"/>
          </a:p>
          <a:p>
            <a:pPr>
              <a:spcBef>
                <a:spcPct val="0"/>
              </a:spcBef>
              <a:buClr>
                <a:schemeClr val="tx1">
                  <a:lumMod val="75000"/>
                  <a:lumOff val="25000"/>
                </a:schemeClr>
              </a:buClr>
            </a:pPr>
            <a:r>
              <a:rPr lang="en-GB" sz="1800" dirty="0"/>
              <a:t>Acetylation dramatically improves the fibreboards durability, stability, coatings performance and service life</a:t>
            </a:r>
          </a:p>
        </p:txBody>
      </p:sp>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bwMode="auto">
          <a:xfrm>
            <a:off x="1547664" y="2732731"/>
            <a:ext cx="5991612" cy="321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86776" y="4437112"/>
            <a:ext cx="9525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37324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1556792"/>
            <a:ext cx="8496944" cy="447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3802" y="116632"/>
            <a:ext cx="8294662" cy="1079500"/>
          </a:xfrm>
        </p:spPr>
        <p:txBody>
          <a:bodyPr/>
          <a:lstStyle/>
          <a:p>
            <a:r>
              <a:rPr lang="en-IE" sz="2800" dirty="0" smtClean="0"/>
              <a:t>Wood Modification</a:t>
            </a:r>
            <a:endParaRPr lang="en-IE" sz="2800" dirty="0"/>
          </a:p>
        </p:txBody>
      </p:sp>
      <p:sp>
        <p:nvSpPr>
          <p:cNvPr id="4" name="Content Placeholder 3"/>
          <p:cNvSpPr>
            <a:spLocks noGrp="1"/>
          </p:cNvSpPr>
          <p:nvPr>
            <p:ph idx="1"/>
          </p:nvPr>
        </p:nvSpPr>
        <p:spPr>
          <a:xfrm>
            <a:off x="467543" y="1268760"/>
            <a:ext cx="8247831" cy="360040"/>
          </a:xfrm>
        </p:spPr>
        <p:txBody>
          <a:bodyPr>
            <a:normAutofit fontScale="92500" lnSpcReduction="10000"/>
          </a:bodyPr>
          <a:lstStyle/>
          <a:p>
            <a:pPr marL="0" indent="0" algn="just">
              <a:buClr>
                <a:srgbClr val="E28C05"/>
              </a:buClr>
              <a:buNone/>
            </a:pPr>
            <a:r>
              <a:rPr lang="en-GB" sz="2000" dirty="0" smtClean="0"/>
              <a:t>The MDF Process</a:t>
            </a:r>
            <a:endParaRPr lang="en-IE" sz="2000" dirty="0" smtClean="0"/>
          </a:p>
        </p:txBody>
      </p:sp>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20272" y="2780928"/>
            <a:ext cx="829733" cy="445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50811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3377" y="2780928"/>
            <a:ext cx="6974958" cy="1079500"/>
          </a:xfrm>
        </p:spPr>
        <p:txBody>
          <a:bodyPr/>
          <a:lstStyle/>
          <a:p>
            <a:pPr algn="ctr"/>
            <a:r>
              <a:rPr lang="en-IE" sz="3600" dirty="0"/>
              <a:t>What is Extreme Durable MDF?</a:t>
            </a:r>
          </a:p>
        </p:txBody>
      </p:sp>
    </p:spTree>
    <p:extLst>
      <p:ext uri="{BB962C8B-B14F-4D97-AF65-F5344CB8AC3E}">
        <p14:creationId xmlns:p14="http://schemas.microsoft.com/office/powerpoint/2010/main" val="16857520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02" y="117252"/>
            <a:ext cx="8294662" cy="1079500"/>
          </a:xfrm>
        </p:spPr>
        <p:txBody>
          <a:bodyPr/>
          <a:lstStyle/>
          <a:p>
            <a:r>
              <a:rPr lang="en-IE" sz="2800" dirty="0"/>
              <a:t>What is Extreme Durable MDF?</a:t>
            </a:r>
          </a:p>
        </p:txBody>
      </p:sp>
      <p:sp>
        <p:nvSpPr>
          <p:cNvPr id="4" name="Content Placeholder 3"/>
          <p:cNvSpPr>
            <a:spLocks noGrp="1"/>
          </p:cNvSpPr>
          <p:nvPr>
            <p:ph idx="1"/>
          </p:nvPr>
        </p:nvSpPr>
        <p:spPr>
          <a:xfrm>
            <a:off x="467544" y="1562100"/>
            <a:ext cx="4866456" cy="4680520"/>
          </a:xfrm>
        </p:spPr>
        <p:txBody>
          <a:bodyPr/>
          <a:lstStyle/>
          <a:p>
            <a:pPr marL="0" indent="0">
              <a:buClr>
                <a:srgbClr val="E28C05"/>
              </a:buClr>
              <a:buNone/>
            </a:pPr>
            <a:r>
              <a:rPr lang="en-IE" sz="2000" dirty="0"/>
              <a:t>Performance benefits</a:t>
            </a:r>
          </a:p>
        </p:txBody>
      </p:sp>
      <p:pic>
        <p:nvPicPr>
          <p:cNvPr id="1026"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56090" y="2204864"/>
            <a:ext cx="9061797" cy="3801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49837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02" y="117252"/>
            <a:ext cx="8294662" cy="1079500"/>
          </a:xfrm>
        </p:spPr>
        <p:txBody>
          <a:bodyPr/>
          <a:lstStyle/>
          <a:p>
            <a:r>
              <a:rPr lang="en-IE" sz="2800" dirty="0"/>
              <a:t>What is Extreme Durable MDF?</a:t>
            </a:r>
          </a:p>
        </p:txBody>
      </p:sp>
      <p:sp>
        <p:nvSpPr>
          <p:cNvPr id="4" name="Content Placeholder 3"/>
          <p:cNvSpPr>
            <a:spLocks noGrp="1"/>
          </p:cNvSpPr>
          <p:nvPr>
            <p:ph idx="1"/>
          </p:nvPr>
        </p:nvSpPr>
        <p:spPr>
          <a:xfrm>
            <a:off x="467544" y="1562100"/>
            <a:ext cx="5907856" cy="4680520"/>
          </a:xfrm>
        </p:spPr>
        <p:txBody>
          <a:bodyPr>
            <a:normAutofit fontScale="92500" lnSpcReduction="20000"/>
          </a:bodyPr>
          <a:lstStyle/>
          <a:p>
            <a:pPr marL="0" indent="0">
              <a:buClr>
                <a:srgbClr val="E28C05"/>
              </a:buClr>
              <a:buNone/>
            </a:pPr>
            <a:r>
              <a:rPr lang="en-IE" sz="2000" dirty="0" smtClean="0"/>
              <a:t>Performance benefits</a:t>
            </a:r>
            <a:endParaRPr lang="en-IE" sz="2000" dirty="0"/>
          </a:p>
          <a:p>
            <a:pPr marL="0" indent="0">
              <a:buClr>
                <a:srgbClr val="E28C05"/>
              </a:buClr>
              <a:buNone/>
            </a:pPr>
            <a:endParaRPr lang="en-IE" sz="1800" dirty="0"/>
          </a:p>
          <a:p>
            <a:pPr>
              <a:buClr>
                <a:schemeClr val="tx1">
                  <a:lumMod val="75000"/>
                  <a:lumOff val="25000"/>
                </a:schemeClr>
              </a:buClr>
            </a:pPr>
            <a:r>
              <a:rPr lang="en-GB" sz="1800" dirty="0" smtClean="0"/>
              <a:t>50 year guarantee on the substrate</a:t>
            </a:r>
          </a:p>
          <a:p>
            <a:pPr>
              <a:buClr>
                <a:schemeClr val="tx1">
                  <a:lumMod val="75000"/>
                  <a:lumOff val="25000"/>
                </a:schemeClr>
              </a:buClr>
            </a:pPr>
            <a:endParaRPr lang="en-IE" sz="1800" dirty="0" smtClean="0"/>
          </a:p>
          <a:p>
            <a:pPr>
              <a:buClr>
                <a:schemeClr val="tx1">
                  <a:lumMod val="75000"/>
                  <a:lumOff val="25000"/>
                </a:schemeClr>
              </a:buClr>
            </a:pPr>
            <a:r>
              <a:rPr lang="en-IE" sz="1800" dirty="0" smtClean="0"/>
              <a:t>Non-toxic </a:t>
            </a:r>
            <a:r>
              <a:rPr lang="en-IE" sz="1800" dirty="0"/>
              <a:t>acetylation </a:t>
            </a:r>
            <a:r>
              <a:rPr lang="en-IE" sz="1800" dirty="0" smtClean="0"/>
              <a:t>process</a:t>
            </a:r>
          </a:p>
          <a:p>
            <a:pPr>
              <a:buClr>
                <a:schemeClr val="tx1">
                  <a:lumMod val="75000"/>
                  <a:lumOff val="25000"/>
                </a:schemeClr>
              </a:buClr>
            </a:pPr>
            <a:endParaRPr lang="en-IE" sz="1800" dirty="0" smtClean="0"/>
          </a:p>
          <a:p>
            <a:pPr>
              <a:buClr>
                <a:schemeClr val="tx1">
                  <a:lumMod val="75000"/>
                  <a:lumOff val="25000"/>
                </a:schemeClr>
              </a:buClr>
            </a:pPr>
            <a:r>
              <a:rPr lang="en-IE" sz="1800" dirty="0" smtClean="0"/>
              <a:t>Formaldehyde free resin system</a:t>
            </a:r>
          </a:p>
          <a:p>
            <a:pPr>
              <a:buClr>
                <a:schemeClr val="tx1">
                  <a:lumMod val="75000"/>
                  <a:lumOff val="25000"/>
                </a:schemeClr>
              </a:buClr>
            </a:pPr>
            <a:endParaRPr lang="en-IE" sz="1800" dirty="0"/>
          </a:p>
          <a:p>
            <a:pPr>
              <a:buClr>
                <a:schemeClr val="tx1">
                  <a:lumMod val="75000"/>
                  <a:lumOff val="25000"/>
                </a:schemeClr>
              </a:buClr>
            </a:pPr>
            <a:r>
              <a:rPr lang="en-IE" sz="1800" dirty="0" smtClean="0"/>
              <a:t>Helps towards BREEAM and LEED credits</a:t>
            </a:r>
          </a:p>
          <a:p>
            <a:pPr>
              <a:buClr>
                <a:schemeClr val="tx1">
                  <a:lumMod val="75000"/>
                  <a:lumOff val="25000"/>
                </a:schemeClr>
              </a:buClr>
            </a:pPr>
            <a:endParaRPr lang="en-IE" sz="1800" dirty="0"/>
          </a:p>
          <a:p>
            <a:pPr>
              <a:buClr>
                <a:schemeClr val="tx1">
                  <a:lumMod val="75000"/>
                  <a:lumOff val="25000"/>
                </a:schemeClr>
              </a:buClr>
            </a:pPr>
            <a:r>
              <a:rPr lang="en-IE" sz="1800" dirty="0" smtClean="0"/>
              <a:t>Meets </a:t>
            </a:r>
            <a:r>
              <a:rPr lang="en-IE" sz="1800" dirty="0"/>
              <a:t>CARB2 emission </a:t>
            </a:r>
            <a:r>
              <a:rPr lang="en-IE" sz="1800" dirty="0" smtClean="0"/>
              <a:t>limits</a:t>
            </a:r>
          </a:p>
          <a:p>
            <a:pPr>
              <a:buClr>
                <a:schemeClr val="tx1">
                  <a:lumMod val="75000"/>
                  <a:lumOff val="25000"/>
                </a:schemeClr>
              </a:buClr>
            </a:pPr>
            <a:endParaRPr lang="en-IE" sz="1800" dirty="0"/>
          </a:p>
          <a:p>
            <a:pPr>
              <a:buClr>
                <a:schemeClr val="tx1">
                  <a:lumMod val="75000"/>
                  <a:lumOff val="25000"/>
                </a:schemeClr>
              </a:buClr>
            </a:pPr>
            <a:r>
              <a:rPr lang="en-IE" sz="1800" dirty="0"/>
              <a:t>Non hazardous material – </a:t>
            </a:r>
            <a:r>
              <a:rPr lang="en-IE" sz="1800" dirty="0" smtClean="0"/>
              <a:t>can be recycled</a:t>
            </a:r>
          </a:p>
          <a:p>
            <a:pPr>
              <a:buClr>
                <a:schemeClr val="tx1">
                  <a:lumMod val="75000"/>
                  <a:lumOff val="25000"/>
                </a:schemeClr>
              </a:buClr>
            </a:pPr>
            <a:endParaRPr lang="en-IE" sz="1800" dirty="0"/>
          </a:p>
          <a:p>
            <a:pPr>
              <a:buClr>
                <a:schemeClr val="tx1">
                  <a:lumMod val="75000"/>
                  <a:lumOff val="25000"/>
                </a:schemeClr>
              </a:buClr>
            </a:pPr>
            <a:r>
              <a:rPr lang="en-IE" sz="1800" dirty="0"/>
              <a:t>FSC</a:t>
            </a:r>
            <a:r>
              <a:rPr lang="en-IE" sz="1200" baseline="50000" dirty="0"/>
              <a:t>®</a:t>
            </a:r>
            <a:r>
              <a:rPr lang="en-IE" sz="1800" dirty="0"/>
              <a:t> </a:t>
            </a:r>
            <a:r>
              <a:rPr lang="en-IE" sz="1800" dirty="0" smtClean="0"/>
              <a:t>certified</a:t>
            </a:r>
          </a:p>
          <a:p>
            <a:pPr marL="0" indent="0">
              <a:buClr>
                <a:srgbClr val="E28C05"/>
              </a:buClr>
              <a:buNone/>
            </a:pPr>
            <a:r>
              <a:rPr lang="en-IE" sz="1800" dirty="0" smtClean="0"/>
              <a:t/>
            </a:r>
            <a:br>
              <a:rPr lang="en-IE" sz="1800" dirty="0" smtClean="0"/>
            </a:br>
            <a:endParaRPr lang="en-IE" sz="1800" dirty="0"/>
          </a:p>
        </p:txBody>
      </p:sp>
      <p:pic>
        <p:nvPicPr>
          <p:cNvPr id="911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39888" y="1268760"/>
            <a:ext cx="1937361" cy="4741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1918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3377" y="2780928"/>
            <a:ext cx="6974958" cy="1079500"/>
          </a:xfrm>
        </p:spPr>
        <p:txBody>
          <a:bodyPr/>
          <a:lstStyle/>
          <a:p>
            <a:pPr algn="ctr"/>
            <a:r>
              <a:rPr lang="en-IE" sz="3600" dirty="0"/>
              <a:t>What tests have been done on Extreme Durable MDF?</a:t>
            </a:r>
          </a:p>
        </p:txBody>
      </p:sp>
    </p:spTree>
    <p:extLst>
      <p:ext uri="{BB962C8B-B14F-4D97-AF65-F5344CB8AC3E}">
        <p14:creationId xmlns:p14="http://schemas.microsoft.com/office/powerpoint/2010/main" val="37237944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727075" y="1870075"/>
            <a:ext cx="7688263" cy="382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3802" y="116632"/>
            <a:ext cx="8294662" cy="1079500"/>
          </a:xfrm>
        </p:spPr>
        <p:txBody>
          <a:bodyPr/>
          <a:lstStyle/>
          <a:p>
            <a:r>
              <a:rPr lang="en-IE" sz="2800" dirty="0" smtClean="0"/>
              <a:t>Tests on </a:t>
            </a:r>
            <a:r>
              <a:rPr lang="en-IE" sz="2800" dirty="0"/>
              <a:t>Extreme Durable MDF?</a:t>
            </a:r>
          </a:p>
        </p:txBody>
      </p:sp>
      <p:sp>
        <p:nvSpPr>
          <p:cNvPr id="4" name="Content Placeholder 3"/>
          <p:cNvSpPr>
            <a:spLocks noGrp="1"/>
          </p:cNvSpPr>
          <p:nvPr>
            <p:ph idx="1"/>
          </p:nvPr>
        </p:nvSpPr>
        <p:spPr>
          <a:xfrm>
            <a:off x="467544" y="1562100"/>
            <a:ext cx="5799906" cy="4680520"/>
          </a:xfrm>
        </p:spPr>
        <p:txBody>
          <a:bodyPr/>
          <a:lstStyle/>
          <a:p>
            <a:pPr marL="0" indent="0">
              <a:buClr>
                <a:srgbClr val="E28C05"/>
              </a:buClr>
              <a:buNone/>
            </a:pPr>
            <a:r>
              <a:rPr lang="en-IE" sz="2000" dirty="0" smtClean="0"/>
              <a:t>Stability test</a:t>
            </a:r>
            <a:endParaRPr lang="en-IE" sz="2000" dirty="0"/>
          </a:p>
          <a:p>
            <a:pPr marL="0" indent="0">
              <a:buClr>
                <a:srgbClr val="E28C05"/>
              </a:buClr>
              <a:buNone/>
            </a:pPr>
            <a:endParaRPr lang="en-IE" sz="2000" dirty="0"/>
          </a:p>
        </p:txBody>
      </p:sp>
      <p:sp>
        <p:nvSpPr>
          <p:cNvPr id="3" name="TextBox 2"/>
          <p:cNvSpPr txBox="1"/>
          <p:nvPr/>
        </p:nvSpPr>
        <p:spPr>
          <a:xfrm>
            <a:off x="2339752" y="5157192"/>
            <a:ext cx="2016224" cy="353943"/>
          </a:xfrm>
          <a:prstGeom prst="rect">
            <a:avLst/>
          </a:prstGeom>
          <a:solidFill>
            <a:schemeClr val="bg1"/>
          </a:solidFill>
        </p:spPr>
        <p:txBody>
          <a:bodyPr wrap="square" rtlCol="0">
            <a:spAutoFit/>
          </a:bodyPr>
          <a:lstStyle/>
          <a:p>
            <a:pPr algn="ctr"/>
            <a:r>
              <a:rPr lang="en-GB" sz="850" dirty="0" smtClean="0"/>
              <a:t>% after water immersion at  +/- 20</a:t>
            </a:r>
            <a:r>
              <a:rPr lang="en-GB" sz="850" dirty="0" smtClean="0">
                <a:latin typeface="Calibri"/>
              </a:rPr>
              <a:t>°C – 72 Hours</a:t>
            </a:r>
            <a:endParaRPr lang="en-GB" sz="850" dirty="0"/>
          </a:p>
        </p:txBody>
      </p:sp>
      <p:sp>
        <p:nvSpPr>
          <p:cNvPr id="6" name="TextBox 5"/>
          <p:cNvSpPr txBox="1"/>
          <p:nvPr/>
        </p:nvSpPr>
        <p:spPr>
          <a:xfrm>
            <a:off x="6012160" y="5157192"/>
            <a:ext cx="2016224" cy="353943"/>
          </a:xfrm>
          <a:prstGeom prst="rect">
            <a:avLst/>
          </a:prstGeom>
          <a:solidFill>
            <a:schemeClr val="bg1"/>
          </a:solidFill>
        </p:spPr>
        <p:txBody>
          <a:bodyPr wrap="square" rtlCol="0">
            <a:spAutoFit/>
          </a:bodyPr>
          <a:lstStyle/>
          <a:p>
            <a:pPr algn="ctr"/>
            <a:r>
              <a:rPr lang="en-GB" sz="850" dirty="0" smtClean="0"/>
              <a:t>% (mm/m) after water immersion  for 48 hours</a:t>
            </a:r>
            <a:endParaRPr lang="en-GB" sz="850" dirty="0"/>
          </a:p>
        </p:txBody>
      </p:sp>
    </p:spTree>
    <p:extLst>
      <p:ext uri="{BB962C8B-B14F-4D97-AF65-F5344CB8AC3E}">
        <p14:creationId xmlns:p14="http://schemas.microsoft.com/office/powerpoint/2010/main" val="36116752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02" y="116632"/>
            <a:ext cx="8294662" cy="1079500"/>
          </a:xfrm>
        </p:spPr>
        <p:txBody>
          <a:bodyPr/>
          <a:lstStyle/>
          <a:p>
            <a:r>
              <a:rPr lang="en-IE" sz="2800" dirty="0" smtClean="0"/>
              <a:t>Tests on </a:t>
            </a:r>
            <a:r>
              <a:rPr lang="en-IE" sz="2800" dirty="0"/>
              <a:t>Extreme Durable MDF?</a:t>
            </a:r>
          </a:p>
        </p:txBody>
      </p:sp>
      <p:sp>
        <p:nvSpPr>
          <p:cNvPr id="4" name="Content Placeholder 3"/>
          <p:cNvSpPr>
            <a:spLocks noGrp="1"/>
          </p:cNvSpPr>
          <p:nvPr>
            <p:ph idx="1"/>
          </p:nvPr>
        </p:nvSpPr>
        <p:spPr>
          <a:xfrm>
            <a:off x="467544" y="1562100"/>
            <a:ext cx="8238306" cy="3523084"/>
          </a:xfrm>
        </p:spPr>
        <p:txBody>
          <a:bodyPr>
            <a:normAutofit fontScale="85000" lnSpcReduction="10000"/>
          </a:bodyPr>
          <a:lstStyle/>
          <a:p>
            <a:pPr marL="0" indent="0">
              <a:buClr>
                <a:srgbClr val="E28C05"/>
              </a:buClr>
              <a:buNone/>
            </a:pPr>
            <a:r>
              <a:rPr lang="en-IE" sz="2000" dirty="0" smtClean="0"/>
              <a:t>Accelerated exterior weathering test</a:t>
            </a:r>
          </a:p>
          <a:p>
            <a:pPr marL="0" indent="0">
              <a:buClr>
                <a:srgbClr val="E28C05"/>
              </a:buClr>
              <a:buNone/>
            </a:pPr>
            <a:endParaRPr lang="en-IE" sz="2000" dirty="0" smtClean="0"/>
          </a:p>
          <a:p>
            <a:pPr>
              <a:defRPr/>
            </a:pPr>
            <a:r>
              <a:rPr lang="en-GB" sz="1800" dirty="0"/>
              <a:t>Freeze/thaw cycles:</a:t>
            </a:r>
          </a:p>
          <a:p>
            <a:pPr marL="0" indent="0">
              <a:buNone/>
              <a:defRPr/>
            </a:pPr>
            <a:r>
              <a:rPr lang="en-GB" sz="1800" dirty="0" smtClean="0"/>
              <a:t>	3 </a:t>
            </a:r>
            <a:r>
              <a:rPr lang="en-GB" sz="1800" dirty="0"/>
              <a:t>hours water soak at 20ºC</a:t>
            </a:r>
          </a:p>
          <a:p>
            <a:pPr marL="0" indent="0">
              <a:buNone/>
              <a:defRPr/>
            </a:pPr>
            <a:r>
              <a:rPr lang="en-GB" sz="1800" dirty="0" smtClean="0"/>
              <a:t>	3 </a:t>
            </a:r>
            <a:r>
              <a:rPr lang="en-GB" sz="1800" dirty="0"/>
              <a:t>hours freezing at -</a:t>
            </a:r>
            <a:r>
              <a:rPr lang="en-GB" sz="1800" dirty="0" smtClean="0"/>
              <a:t>20ºC</a:t>
            </a:r>
          </a:p>
          <a:p>
            <a:pPr marL="0" indent="0">
              <a:buNone/>
              <a:defRPr/>
            </a:pPr>
            <a:endParaRPr lang="en-GB" sz="1800" dirty="0"/>
          </a:p>
          <a:p>
            <a:pPr>
              <a:defRPr/>
            </a:pPr>
            <a:r>
              <a:rPr lang="en-GB" sz="1800" dirty="0"/>
              <a:t>Wet/Dry cycles:</a:t>
            </a:r>
          </a:p>
          <a:p>
            <a:pPr marL="0" indent="0">
              <a:buNone/>
              <a:defRPr/>
            </a:pPr>
            <a:r>
              <a:rPr lang="en-GB" sz="1800" dirty="0" smtClean="0"/>
              <a:t>	18 </a:t>
            </a:r>
            <a:r>
              <a:rPr lang="en-GB" sz="1800" dirty="0"/>
              <a:t>hours storage in water </a:t>
            </a:r>
            <a:r>
              <a:rPr lang="en-GB" sz="1800" dirty="0" smtClean="0"/>
              <a:t>&gt;5ºC</a:t>
            </a:r>
            <a:endParaRPr lang="en-GB" sz="1800" dirty="0"/>
          </a:p>
          <a:p>
            <a:pPr marL="0" indent="0">
              <a:buNone/>
              <a:defRPr/>
            </a:pPr>
            <a:r>
              <a:rPr lang="en-GB" sz="1800" dirty="0" smtClean="0"/>
              <a:t>	6 </a:t>
            </a:r>
            <a:r>
              <a:rPr lang="en-GB" sz="1800" dirty="0"/>
              <a:t>hours storage at </a:t>
            </a:r>
            <a:r>
              <a:rPr lang="en-GB" sz="1800" dirty="0" smtClean="0"/>
              <a:t>60ºC/20%RH</a:t>
            </a:r>
          </a:p>
          <a:p>
            <a:pPr marL="0" indent="0">
              <a:buNone/>
              <a:defRPr/>
            </a:pPr>
            <a:endParaRPr lang="en-GB" sz="1800" dirty="0" smtClean="0"/>
          </a:p>
          <a:p>
            <a:pPr>
              <a:defRPr/>
            </a:pPr>
            <a:r>
              <a:rPr lang="en-GB" sz="1800" dirty="0" smtClean="0"/>
              <a:t>Result </a:t>
            </a:r>
            <a:r>
              <a:rPr lang="en-GB" sz="1800" dirty="0"/>
              <a:t>- </a:t>
            </a:r>
            <a:r>
              <a:rPr lang="en-IE" sz="1800" dirty="0"/>
              <a:t>No cracks or </a:t>
            </a:r>
            <a:r>
              <a:rPr lang="en-IE" sz="1800" dirty="0" smtClean="0"/>
              <a:t>delamination</a:t>
            </a:r>
            <a:br>
              <a:rPr lang="en-IE" sz="1800" dirty="0" smtClean="0"/>
            </a:br>
            <a:r>
              <a:rPr lang="en-IE" sz="1800" dirty="0" smtClean="0"/>
              <a:t/>
            </a:r>
            <a:br>
              <a:rPr lang="en-IE" sz="1800" dirty="0" smtClean="0"/>
            </a:br>
            <a:r>
              <a:rPr lang="en-IE" sz="1800" dirty="0" smtClean="0"/>
              <a:t>Significantly </a:t>
            </a:r>
            <a:r>
              <a:rPr lang="en-IE" sz="1800" dirty="0"/>
              <a:t>improved dimensional stability performance in all dimensions through cycles.</a:t>
            </a:r>
          </a:p>
          <a:p>
            <a:pPr marL="0" indent="0">
              <a:buClr>
                <a:srgbClr val="E28C05"/>
              </a:buClr>
              <a:buNone/>
            </a:pPr>
            <a:endParaRPr lang="en-IE" sz="1800" dirty="0"/>
          </a:p>
          <a:p>
            <a:pPr marL="0" indent="0">
              <a:buClr>
                <a:srgbClr val="E28C05"/>
              </a:buClr>
              <a:buNone/>
            </a:pPr>
            <a:endParaRPr lang="en-IE" sz="2000" dirty="0"/>
          </a:p>
        </p:txBody>
      </p:sp>
      <p:sp>
        <p:nvSpPr>
          <p:cNvPr id="5" name="TextBox 4"/>
          <p:cNvSpPr txBox="1"/>
          <p:nvPr/>
        </p:nvSpPr>
        <p:spPr>
          <a:xfrm>
            <a:off x="5868144" y="2695893"/>
            <a:ext cx="2707902" cy="1446550"/>
          </a:xfrm>
          <a:prstGeom prst="rect">
            <a:avLst/>
          </a:prstGeom>
          <a:noFill/>
        </p:spPr>
        <p:txBody>
          <a:bodyPr wrap="square">
            <a:spAutoFit/>
          </a:bodyPr>
          <a:lstStyle/>
          <a:p>
            <a:pPr>
              <a:defRPr/>
            </a:pPr>
            <a:r>
              <a:rPr lang="en-GB" sz="8800" b="1" dirty="0">
                <a:solidFill>
                  <a:schemeClr val="tx1">
                    <a:lumMod val="65000"/>
                    <a:lumOff val="35000"/>
                  </a:schemeClr>
                </a:solidFill>
                <a:latin typeface="Arial" pitchFamily="34" charset="0"/>
                <a:cs typeface="Arial" pitchFamily="34" charset="0"/>
              </a:rPr>
              <a:t>X 25</a:t>
            </a:r>
          </a:p>
        </p:txBody>
      </p:sp>
    </p:spTree>
    <p:extLst>
      <p:ext uri="{BB962C8B-B14F-4D97-AF65-F5344CB8AC3E}">
        <p14:creationId xmlns:p14="http://schemas.microsoft.com/office/powerpoint/2010/main" val="278106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10" end="10"/>
                                            </p:txEl>
                                          </p:spTgt>
                                        </p:tgtEl>
                                        <p:attrNameLst>
                                          <p:attrName>style.visibility</p:attrName>
                                        </p:attrNameLst>
                                      </p:cBhvr>
                                      <p:to>
                                        <p:strVal val="visible"/>
                                      </p:to>
                                    </p:set>
                                    <p:animEffect transition="in" filter="fade">
                                      <p:cBhvr>
                                        <p:cTn id="11"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02" y="116632"/>
            <a:ext cx="8294662" cy="1079500"/>
          </a:xfrm>
        </p:spPr>
        <p:txBody>
          <a:bodyPr/>
          <a:lstStyle/>
          <a:p>
            <a:r>
              <a:rPr lang="en-IE" sz="2800" dirty="0" smtClean="0"/>
              <a:t>Tests on </a:t>
            </a:r>
            <a:r>
              <a:rPr lang="en-IE" sz="2800" dirty="0"/>
              <a:t>Extreme Durable MDF?</a:t>
            </a:r>
          </a:p>
        </p:txBody>
      </p:sp>
      <p:sp>
        <p:nvSpPr>
          <p:cNvPr id="4" name="Content Placeholder 3"/>
          <p:cNvSpPr>
            <a:spLocks noGrp="1"/>
          </p:cNvSpPr>
          <p:nvPr>
            <p:ph idx="1"/>
          </p:nvPr>
        </p:nvSpPr>
        <p:spPr>
          <a:xfrm>
            <a:off x="4617720" y="1556792"/>
            <a:ext cx="4053841" cy="4680520"/>
          </a:xfrm>
        </p:spPr>
        <p:txBody>
          <a:bodyPr/>
          <a:lstStyle/>
          <a:p>
            <a:pPr marL="0" indent="0" algn="ctr">
              <a:buClr>
                <a:srgbClr val="E28C05"/>
              </a:buClr>
              <a:buNone/>
            </a:pPr>
            <a:r>
              <a:rPr lang="en-GB" sz="2000" dirty="0" smtClean="0"/>
              <a:t>Durability assessment  EN350-1</a:t>
            </a:r>
          </a:p>
          <a:p>
            <a:pPr marL="0" indent="0">
              <a:buClr>
                <a:srgbClr val="E28C05"/>
              </a:buClr>
              <a:buNone/>
            </a:pPr>
            <a:endParaRPr lang="en-GB" sz="2000" dirty="0"/>
          </a:p>
          <a:p>
            <a:pPr marL="457200" lvl="1" indent="0" algn="ctr">
              <a:buNone/>
            </a:pPr>
            <a:r>
              <a:rPr lang="en-GB" sz="2000" i="1" dirty="0" smtClean="0"/>
              <a:t>“Extreme </a:t>
            </a:r>
            <a:r>
              <a:rPr lang="en-GB" sz="2000" i="1" dirty="0"/>
              <a:t>Durable MDF is fully resistant to decay by </a:t>
            </a:r>
            <a:r>
              <a:rPr lang="en-GB" sz="2000" i="1" dirty="0" err="1"/>
              <a:t>basidiomycetes</a:t>
            </a:r>
            <a:r>
              <a:rPr lang="en-GB" sz="2000" i="1" dirty="0"/>
              <a:t> fungi’ and achieves a 60 year service life, in accordance with BS8417 exterior </a:t>
            </a:r>
            <a:r>
              <a:rPr lang="en-GB" sz="2000" i="1" dirty="0" smtClean="0"/>
              <a:t>use”</a:t>
            </a:r>
            <a:endParaRPr lang="en-GB" sz="2000" i="1" dirty="0"/>
          </a:p>
          <a:p>
            <a:pPr marL="0" indent="0">
              <a:buClr>
                <a:srgbClr val="E28C05"/>
              </a:buClr>
              <a:buNone/>
            </a:pPr>
            <a:endParaRPr lang="en-IE" sz="2000" dirty="0" smtClean="0"/>
          </a:p>
          <a:p>
            <a:pPr marL="0" indent="0">
              <a:buClr>
                <a:srgbClr val="E28C05"/>
              </a:buClr>
              <a:buNone/>
            </a:pPr>
            <a:endParaRPr lang="en-GB" sz="2000" dirty="0" smtClean="0"/>
          </a:p>
          <a:p>
            <a:pPr marL="0" indent="0">
              <a:buClr>
                <a:srgbClr val="E28C05"/>
              </a:buClr>
              <a:buNone/>
            </a:pPr>
            <a:endParaRPr lang="en-IE" sz="2000" dirty="0" smtClean="0"/>
          </a:p>
        </p:txBody>
      </p:sp>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18725" y="1340768"/>
            <a:ext cx="4519529" cy="4660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76247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02" y="116632"/>
            <a:ext cx="8294662" cy="1079500"/>
          </a:xfrm>
        </p:spPr>
        <p:txBody>
          <a:bodyPr/>
          <a:lstStyle/>
          <a:p>
            <a:r>
              <a:rPr lang="en-IE" sz="2800" dirty="0" smtClean="0"/>
              <a:t>Tests on </a:t>
            </a:r>
            <a:r>
              <a:rPr lang="en-IE" sz="2800" dirty="0"/>
              <a:t>Extreme Durable MDF?</a:t>
            </a:r>
          </a:p>
        </p:txBody>
      </p:sp>
      <p:sp>
        <p:nvSpPr>
          <p:cNvPr id="4" name="Content Placeholder 3"/>
          <p:cNvSpPr>
            <a:spLocks noGrp="1"/>
          </p:cNvSpPr>
          <p:nvPr>
            <p:ph idx="1"/>
          </p:nvPr>
        </p:nvSpPr>
        <p:spPr>
          <a:xfrm>
            <a:off x="467544" y="1562100"/>
            <a:ext cx="5028382" cy="4680520"/>
          </a:xfrm>
        </p:spPr>
        <p:txBody>
          <a:bodyPr/>
          <a:lstStyle/>
          <a:p>
            <a:pPr marL="0" indent="0">
              <a:buClr>
                <a:schemeClr val="tx1">
                  <a:lumMod val="75000"/>
                  <a:lumOff val="25000"/>
                </a:schemeClr>
              </a:buClr>
              <a:buNone/>
            </a:pPr>
            <a:r>
              <a:rPr lang="en-GB" sz="2000" dirty="0" smtClean="0"/>
              <a:t>Durability assessment – EN311</a:t>
            </a:r>
          </a:p>
          <a:p>
            <a:pPr>
              <a:buClr>
                <a:schemeClr val="tx1">
                  <a:lumMod val="75000"/>
                  <a:lumOff val="25000"/>
                </a:schemeClr>
              </a:buClr>
            </a:pPr>
            <a:endParaRPr lang="en-GB" sz="2000" dirty="0" smtClean="0"/>
          </a:p>
          <a:p>
            <a:pPr>
              <a:buClr>
                <a:schemeClr val="tx1">
                  <a:lumMod val="75000"/>
                  <a:lumOff val="25000"/>
                </a:schemeClr>
              </a:buClr>
            </a:pPr>
            <a:r>
              <a:rPr lang="en-IE" sz="1600" dirty="0" smtClean="0"/>
              <a:t>Accelerated </a:t>
            </a:r>
            <a:r>
              <a:rPr lang="en-IE" sz="1600" dirty="0"/>
              <a:t>and aggressive in ground </a:t>
            </a:r>
            <a:r>
              <a:rPr lang="en-IE" sz="1600" dirty="0" smtClean="0"/>
              <a:t>testing</a:t>
            </a:r>
          </a:p>
          <a:p>
            <a:pPr>
              <a:buClr>
                <a:schemeClr val="tx1">
                  <a:lumMod val="75000"/>
                  <a:lumOff val="25000"/>
                </a:schemeClr>
              </a:buClr>
            </a:pPr>
            <a:endParaRPr lang="en-IE" sz="1600" dirty="0" smtClean="0"/>
          </a:p>
          <a:p>
            <a:pPr>
              <a:buClr>
                <a:schemeClr val="tx1">
                  <a:lumMod val="75000"/>
                  <a:lumOff val="25000"/>
                </a:schemeClr>
              </a:buClr>
            </a:pPr>
            <a:r>
              <a:rPr lang="en-IE" sz="1600" dirty="0" smtClean="0"/>
              <a:t>Test </a:t>
            </a:r>
            <a:r>
              <a:rPr lang="en-IE" sz="1600" dirty="0"/>
              <a:t>running for 14 </a:t>
            </a:r>
            <a:r>
              <a:rPr lang="en-IE" sz="1600" dirty="0" smtClean="0"/>
              <a:t>years</a:t>
            </a:r>
          </a:p>
          <a:p>
            <a:pPr>
              <a:buClr>
                <a:schemeClr val="tx1">
                  <a:lumMod val="75000"/>
                  <a:lumOff val="25000"/>
                </a:schemeClr>
              </a:buClr>
            </a:pPr>
            <a:endParaRPr lang="en-IE" sz="1600" dirty="0" smtClean="0"/>
          </a:p>
          <a:p>
            <a:pPr>
              <a:buClr>
                <a:schemeClr val="tx1">
                  <a:lumMod val="75000"/>
                  <a:lumOff val="25000"/>
                </a:schemeClr>
              </a:buClr>
            </a:pPr>
            <a:r>
              <a:rPr lang="en-IE" sz="1600" dirty="0" smtClean="0"/>
              <a:t>No </a:t>
            </a:r>
            <a:r>
              <a:rPr lang="en-IE" sz="1600" dirty="0"/>
              <a:t>deterioration or decay on acetylated MDF </a:t>
            </a:r>
            <a:r>
              <a:rPr lang="en-IE" sz="1600" dirty="0" smtClean="0"/>
              <a:t>samples</a:t>
            </a:r>
          </a:p>
          <a:p>
            <a:pPr>
              <a:buClr>
                <a:schemeClr val="tx1">
                  <a:lumMod val="75000"/>
                  <a:lumOff val="25000"/>
                </a:schemeClr>
              </a:buClr>
            </a:pPr>
            <a:endParaRPr lang="en-GB" sz="1600" dirty="0"/>
          </a:p>
          <a:p>
            <a:pPr>
              <a:buClr>
                <a:schemeClr val="tx1">
                  <a:lumMod val="75000"/>
                  <a:lumOff val="25000"/>
                </a:schemeClr>
              </a:buClr>
            </a:pPr>
            <a:r>
              <a:rPr lang="en-GB" sz="1600" dirty="0" smtClean="0"/>
              <a:t>Further supports BRE’s findings of class 1 durability</a:t>
            </a:r>
          </a:p>
          <a:p>
            <a:pPr>
              <a:buClr>
                <a:schemeClr val="tx1">
                  <a:lumMod val="75000"/>
                  <a:lumOff val="25000"/>
                </a:schemeClr>
              </a:buClr>
            </a:pPr>
            <a:endParaRPr lang="en-GB" sz="1600" dirty="0"/>
          </a:p>
          <a:p>
            <a:pPr>
              <a:buClr>
                <a:schemeClr val="tx1">
                  <a:lumMod val="75000"/>
                  <a:lumOff val="25000"/>
                </a:schemeClr>
              </a:buClr>
            </a:pPr>
            <a:r>
              <a:rPr lang="en-GB" sz="1600" dirty="0" smtClean="0"/>
              <a:t>Equivalent to slow grown Teak and Aged Oak</a:t>
            </a:r>
            <a:endParaRPr lang="en-IE" sz="1600" dirty="0"/>
          </a:p>
          <a:p>
            <a:pPr>
              <a:buClr>
                <a:schemeClr val="tx1">
                  <a:lumMod val="75000"/>
                  <a:lumOff val="25000"/>
                </a:schemeClr>
              </a:buClr>
            </a:pPr>
            <a:endParaRPr lang="en-GB" sz="2000" dirty="0" smtClean="0"/>
          </a:p>
          <a:p>
            <a:pPr>
              <a:buClr>
                <a:schemeClr val="tx1">
                  <a:lumMod val="75000"/>
                  <a:lumOff val="25000"/>
                </a:schemeClr>
              </a:buClr>
            </a:pPr>
            <a:endParaRPr lang="en-GB" sz="2000" dirty="0"/>
          </a:p>
          <a:p>
            <a:pPr>
              <a:buClr>
                <a:schemeClr val="tx1">
                  <a:lumMod val="75000"/>
                  <a:lumOff val="25000"/>
                </a:schemeClr>
              </a:buClr>
            </a:pPr>
            <a:endParaRPr lang="en-GB" sz="2000" dirty="0" smtClean="0"/>
          </a:p>
          <a:p>
            <a:pPr>
              <a:buClr>
                <a:schemeClr val="tx1">
                  <a:lumMod val="75000"/>
                  <a:lumOff val="25000"/>
                </a:schemeClr>
              </a:buClr>
            </a:pPr>
            <a:endParaRPr lang="en-GB" sz="2000" dirty="0"/>
          </a:p>
          <a:p>
            <a:pPr>
              <a:buClr>
                <a:schemeClr val="tx1">
                  <a:lumMod val="75000"/>
                  <a:lumOff val="25000"/>
                </a:schemeClr>
              </a:buClr>
            </a:pPr>
            <a:endParaRPr lang="en-IE" sz="2000" dirty="0" smtClean="0"/>
          </a:p>
          <a:p>
            <a:pPr>
              <a:buClr>
                <a:schemeClr val="tx1">
                  <a:lumMod val="75000"/>
                  <a:lumOff val="25000"/>
                </a:schemeClr>
              </a:buClr>
            </a:pPr>
            <a:endParaRPr lang="en-GB" sz="2000" dirty="0" smtClean="0"/>
          </a:p>
          <a:p>
            <a:pPr>
              <a:buClr>
                <a:schemeClr val="tx1">
                  <a:lumMod val="75000"/>
                  <a:lumOff val="25000"/>
                </a:schemeClr>
              </a:buClr>
            </a:pPr>
            <a:endParaRPr lang="en-IE" sz="2000" dirty="0" smtClean="0"/>
          </a:p>
        </p:txBody>
      </p:sp>
      <p:pic>
        <p:nvPicPr>
          <p:cNvPr id="7987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508104" y="1628800"/>
            <a:ext cx="3168352" cy="3746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85387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7" name="Picture 15" descr="S:\Marketing\CPD Modules\2016\Images\SmartPly Mill 085.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4499992" y="1622474"/>
            <a:ext cx="2227108" cy="28146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3802" y="117252"/>
            <a:ext cx="8294662" cy="1079500"/>
          </a:xfrm>
        </p:spPr>
        <p:txBody>
          <a:bodyPr/>
          <a:lstStyle/>
          <a:p>
            <a:r>
              <a:rPr lang="en-IE" sz="2800" dirty="0" smtClean="0"/>
              <a:t>Who we are</a:t>
            </a:r>
            <a:endParaRPr lang="en-IE" sz="2800" dirty="0"/>
          </a:p>
        </p:txBody>
      </p:sp>
      <p:sp>
        <p:nvSpPr>
          <p:cNvPr id="4" name="Content Placeholder 3"/>
          <p:cNvSpPr>
            <a:spLocks noGrp="1"/>
          </p:cNvSpPr>
          <p:nvPr>
            <p:ph idx="1"/>
          </p:nvPr>
        </p:nvSpPr>
        <p:spPr>
          <a:xfrm>
            <a:off x="453802" y="4581128"/>
            <a:ext cx="8240618" cy="1150913"/>
          </a:xfrm>
        </p:spPr>
        <p:txBody>
          <a:bodyPr>
            <a:normAutofit fontScale="77500" lnSpcReduction="20000"/>
          </a:bodyPr>
          <a:lstStyle/>
          <a:p>
            <a:pPr algn="just">
              <a:spcAft>
                <a:spcPts val="1200"/>
              </a:spcAft>
            </a:pPr>
            <a:r>
              <a:rPr lang="en-IE" sz="1800" dirty="0" smtClean="0"/>
              <a:t>MEDITE SMARTPLY is part </a:t>
            </a:r>
            <a:r>
              <a:rPr lang="en-IE" sz="1800" dirty="0"/>
              <a:t>of </a:t>
            </a:r>
            <a:r>
              <a:rPr lang="en-IE" sz="1800" dirty="0" smtClean="0"/>
              <a:t>the Coillte Group, an Irish </a:t>
            </a:r>
            <a:r>
              <a:rPr lang="en-IE" sz="1800" dirty="0"/>
              <a:t>state owned commercial </a:t>
            </a:r>
            <a:r>
              <a:rPr lang="en-IE" sz="1800" dirty="0" smtClean="0"/>
              <a:t>company.</a:t>
            </a:r>
          </a:p>
          <a:p>
            <a:pPr algn="just">
              <a:spcAft>
                <a:spcPts val="1200"/>
              </a:spcAft>
            </a:pPr>
            <a:r>
              <a:rPr lang="en-IE" sz="1800" dirty="0" smtClean="0"/>
              <a:t>Operating </a:t>
            </a:r>
            <a:r>
              <a:rPr lang="en-IE" sz="1800" dirty="0"/>
              <a:t>in forestry, land based businesses, renewable energy and panel products manufacture.</a:t>
            </a:r>
          </a:p>
          <a:p>
            <a:pPr algn="just">
              <a:spcAft>
                <a:spcPts val="1200"/>
              </a:spcAft>
            </a:pPr>
            <a:r>
              <a:rPr lang="en-IE" sz="1800" dirty="0"/>
              <a:t>Coillte </a:t>
            </a:r>
            <a:r>
              <a:rPr lang="en-IE" sz="1800" dirty="0" smtClean="0"/>
              <a:t>owns </a:t>
            </a:r>
            <a:r>
              <a:rPr lang="en-IE" sz="1800" dirty="0"/>
              <a:t>over 442,000 hectares of FSC certified forest</a:t>
            </a:r>
            <a:r>
              <a:rPr lang="en-IE" sz="1800" dirty="0" smtClean="0"/>
              <a:t>.</a:t>
            </a:r>
            <a:endParaRPr lang="en-IE" sz="1800" dirty="0"/>
          </a:p>
        </p:txBody>
      </p:sp>
      <p:pic>
        <p:nvPicPr>
          <p:cNvPr id="13314" name="Picture 2" descr="S:\Marketing\CPD Modules\2016\Images\smartply_st_mellion_19.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912970" y="1622474"/>
            <a:ext cx="1763486" cy="2814637"/>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S:\Marketing\CPD Modules\2016\Images\Coillte270711-046.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flipH="1">
            <a:off x="2543200" y="1622474"/>
            <a:ext cx="1812776" cy="2814638"/>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S:\Marketing\CPD Modules\2016\Images\Picture15.pn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680"/>
          <a:stretch/>
        </p:blipFill>
        <p:spPr bwMode="auto">
          <a:xfrm>
            <a:off x="453802" y="1622475"/>
            <a:ext cx="1885950" cy="28146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55044" y="260648"/>
            <a:ext cx="3821412" cy="781810"/>
          </a:xfrm>
          <a:prstGeom prst="rect">
            <a:avLst/>
          </a:prstGeom>
        </p:spPr>
      </p:pic>
    </p:spTree>
    <p:extLst>
      <p:ext uri="{BB962C8B-B14F-4D97-AF65-F5344CB8AC3E}">
        <p14:creationId xmlns:p14="http://schemas.microsoft.com/office/powerpoint/2010/main" val="30696394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95536" y="2222360"/>
            <a:ext cx="4629962" cy="3582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3802" y="116632"/>
            <a:ext cx="8294662" cy="1079500"/>
          </a:xfrm>
        </p:spPr>
        <p:txBody>
          <a:bodyPr/>
          <a:lstStyle/>
          <a:p>
            <a:r>
              <a:rPr lang="en-IE" sz="2800" dirty="0" smtClean="0"/>
              <a:t>Tests on </a:t>
            </a:r>
            <a:r>
              <a:rPr lang="en-IE" sz="2800" dirty="0"/>
              <a:t>Extreme Durable MDF?</a:t>
            </a:r>
          </a:p>
        </p:txBody>
      </p:sp>
      <p:sp>
        <p:nvSpPr>
          <p:cNvPr id="4" name="Content Placeholder 3"/>
          <p:cNvSpPr>
            <a:spLocks noGrp="1"/>
          </p:cNvSpPr>
          <p:nvPr>
            <p:ph idx="1"/>
          </p:nvPr>
        </p:nvSpPr>
        <p:spPr>
          <a:xfrm>
            <a:off x="467544" y="1562100"/>
            <a:ext cx="5028382" cy="476250"/>
          </a:xfrm>
        </p:spPr>
        <p:txBody>
          <a:bodyPr/>
          <a:lstStyle/>
          <a:p>
            <a:pPr marL="0" indent="0">
              <a:buClr>
                <a:srgbClr val="E28C05"/>
              </a:buClr>
              <a:buNone/>
            </a:pPr>
            <a:r>
              <a:rPr lang="en-GB" sz="2000" dirty="0" smtClean="0"/>
              <a:t>Termite testing</a:t>
            </a:r>
          </a:p>
          <a:p>
            <a:pPr marL="0" indent="0">
              <a:buClr>
                <a:srgbClr val="E28C05"/>
              </a:buClr>
              <a:buNone/>
            </a:pPr>
            <a:endParaRPr lang="en-GB" sz="2000" dirty="0" smtClean="0"/>
          </a:p>
          <a:p>
            <a:pPr marL="0" indent="0">
              <a:buClr>
                <a:srgbClr val="E28C05"/>
              </a:buClr>
              <a:buNone/>
            </a:pPr>
            <a:endParaRPr lang="en-GB" sz="2000" dirty="0"/>
          </a:p>
          <a:p>
            <a:pPr marL="0" indent="0">
              <a:buClr>
                <a:srgbClr val="E28C05"/>
              </a:buClr>
              <a:buNone/>
            </a:pPr>
            <a:endParaRPr lang="en-GB" sz="2000" dirty="0" smtClean="0"/>
          </a:p>
          <a:p>
            <a:pPr marL="0" indent="0">
              <a:buClr>
                <a:srgbClr val="E28C05"/>
              </a:buClr>
              <a:buNone/>
            </a:pPr>
            <a:endParaRPr lang="en-GB" sz="2000" dirty="0"/>
          </a:p>
          <a:p>
            <a:pPr marL="0" indent="0" algn="just">
              <a:buClr>
                <a:srgbClr val="E28C05"/>
              </a:buClr>
              <a:buNone/>
            </a:pPr>
            <a:endParaRPr lang="en-IE" sz="2000" dirty="0" smtClean="0"/>
          </a:p>
          <a:p>
            <a:pPr marL="0" indent="0">
              <a:buClr>
                <a:srgbClr val="E28C05"/>
              </a:buClr>
              <a:buNone/>
            </a:pPr>
            <a:endParaRPr lang="en-GB" sz="2000" dirty="0" smtClean="0"/>
          </a:p>
          <a:p>
            <a:pPr marL="0" indent="0">
              <a:buClr>
                <a:srgbClr val="E28C05"/>
              </a:buClr>
              <a:buNone/>
            </a:pPr>
            <a:endParaRPr lang="en-IE" sz="2000" dirty="0" smtClean="0"/>
          </a:p>
        </p:txBody>
      </p:sp>
      <p:pic>
        <p:nvPicPr>
          <p:cNvPr id="80898"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228819" y="2222360"/>
            <a:ext cx="3463699" cy="3500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94990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02" y="116632"/>
            <a:ext cx="8294662" cy="1079500"/>
          </a:xfrm>
        </p:spPr>
        <p:txBody>
          <a:bodyPr/>
          <a:lstStyle/>
          <a:p>
            <a:r>
              <a:rPr lang="en-IE" sz="2800" dirty="0" smtClean="0"/>
              <a:t>Tests on </a:t>
            </a:r>
            <a:r>
              <a:rPr lang="en-IE" sz="2800" dirty="0"/>
              <a:t>Extreme Durable MDF?</a:t>
            </a:r>
          </a:p>
        </p:txBody>
      </p:sp>
      <p:sp>
        <p:nvSpPr>
          <p:cNvPr id="4" name="Content Placeholder 3"/>
          <p:cNvSpPr>
            <a:spLocks noGrp="1"/>
          </p:cNvSpPr>
          <p:nvPr>
            <p:ph idx="1"/>
          </p:nvPr>
        </p:nvSpPr>
        <p:spPr>
          <a:xfrm>
            <a:off x="467544" y="1562100"/>
            <a:ext cx="7000056" cy="476250"/>
          </a:xfrm>
        </p:spPr>
        <p:txBody>
          <a:bodyPr/>
          <a:lstStyle/>
          <a:p>
            <a:pPr marL="0" indent="0">
              <a:buClr>
                <a:srgbClr val="E28C05"/>
              </a:buClr>
              <a:buNone/>
            </a:pPr>
            <a:r>
              <a:rPr lang="en-GB" sz="2000" dirty="0"/>
              <a:t>Exterior plywood accelerated lab test</a:t>
            </a:r>
          </a:p>
          <a:p>
            <a:pPr marL="0" indent="0">
              <a:buClr>
                <a:srgbClr val="E28C05"/>
              </a:buClr>
              <a:buNone/>
            </a:pPr>
            <a:endParaRPr lang="en-GB" sz="2000" dirty="0" smtClean="0"/>
          </a:p>
          <a:p>
            <a:pPr marL="0" indent="0">
              <a:buClr>
                <a:srgbClr val="E28C05"/>
              </a:buClr>
              <a:buNone/>
            </a:pPr>
            <a:endParaRPr lang="en-GB" sz="2000" dirty="0"/>
          </a:p>
          <a:p>
            <a:pPr marL="0" indent="0">
              <a:buClr>
                <a:srgbClr val="E28C05"/>
              </a:buClr>
              <a:buNone/>
            </a:pPr>
            <a:endParaRPr lang="en-GB" sz="2000" dirty="0" smtClean="0"/>
          </a:p>
          <a:p>
            <a:pPr marL="0" indent="0">
              <a:buClr>
                <a:srgbClr val="E28C05"/>
              </a:buClr>
              <a:buNone/>
            </a:pPr>
            <a:endParaRPr lang="en-GB" sz="2000" dirty="0"/>
          </a:p>
          <a:p>
            <a:pPr marL="0" indent="0" algn="just">
              <a:buClr>
                <a:srgbClr val="E28C05"/>
              </a:buClr>
              <a:buNone/>
            </a:pPr>
            <a:endParaRPr lang="en-IE" sz="2000" dirty="0" smtClean="0"/>
          </a:p>
          <a:p>
            <a:pPr marL="0" indent="0">
              <a:buClr>
                <a:srgbClr val="E28C05"/>
              </a:buClr>
              <a:buNone/>
            </a:pPr>
            <a:endParaRPr lang="en-GB" sz="2000" dirty="0" smtClean="0"/>
          </a:p>
          <a:p>
            <a:pPr marL="0" indent="0">
              <a:buClr>
                <a:srgbClr val="E28C05"/>
              </a:buClr>
              <a:buNone/>
            </a:pPr>
            <a:endParaRPr lang="en-IE" sz="2000" dirty="0" smtClean="0"/>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527" y="2508957"/>
            <a:ext cx="8456105" cy="30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707904" y="3933056"/>
            <a:ext cx="1584176" cy="338554"/>
          </a:xfrm>
          <a:prstGeom prst="rect">
            <a:avLst/>
          </a:prstGeom>
          <a:solidFill>
            <a:schemeClr val="bg1"/>
          </a:solidFill>
        </p:spPr>
        <p:txBody>
          <a:bodyPr wrap="square" rtlCol="0">
            <a:spAutoFit/>
          </a:bodyPr>
          <a:lstStyle/>
          <a:p>
            <a:r>
              <a:rPr lang="en-GB" sz="1600" b="1" dirty="0" smtClean="0">
                <a:latin typeface="Arial" pitchFamily="34" charset="0"/>
                <a:cs typeface="Arial" pitchFamily="34" charset="0"/>
              </a:rPr>
              <a:t>      Bowing</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29066605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02" y="116632"/>
            <a:ext cx="8294662" cy="1079500"/>
          </a:xfrm>
        </p:spPr>
        <p:txBody>
          <a:bodyPr/>
          <a:lstStyle/>
          <a:p>
            <a:r>
              <a:rPr lang="en-IE" sz="2800" dirty="0" smtClean="0"/>
              <a:t>Tests on </a:t>
            </a:r>
            <a:r>
              <a:rPr lang="en-IE" sz="2800" dirty="0"/>
              <a:t>Extreme Durable MDF?</a:t>
            </a:r>
          </a:p>
        </p:txBody>
      </p:sp>
      <p:sp>
        <p:nvSpPr>
          <p:cNvPr id="4" name="Content Placeholder 3"/>
          <p:cNvSpPr>
            <a:spLocks noGrp="1"/>
          </p:cNvSpPr>
          <p:nvPr>
            <p:ph idx="1"/>
          </p:nvPr>
        </p:nvSpPr>
        <p:spPr>
          <a:xfrm>
            <a:off x="467544" y="1562100"/>
            <a:ext cx="5028382" cy="4680520"/>
          </a:xfrm>
        </p:spPr>
        <p:txBody>
          <a:bodyPr/>
          <a:lstStyle/>
          <a:p>
            <a:pPr marL="0" indent="0">
              <a:buClr>
                <a:srgbClr val="E28C05"/>
              </a:buClr>
              <a:buNone/>
            </a:pPr>
            <a:r>
              <a:rPr lang="en-GB" sz="2000" dirty="0" smtClean="0"/>
              <a:t>Freeze – Thaw test</a:t>
            </a:r>
          </a:p>
          <a:p>
            <a:pPr marL="0" indent="0">
              <a:buClr>
                <a:srgbClr val="E28C05"/>
              </a:buClr>
              <a:buNone/>
            </a:pPr>
            <a:endParaRPr lang="en-GB" sz="2000" dirty="0" smtClean="0"/>
          </a:p>
          <a:p>
            <a:pPr algn="just">
              <a:buClr>
                <a:schemeClr val="tx1">
                  <a:lumMod val="75000"/>
                  <a:lumOff val="25000"/>
                </a:schemeClr>
              </a:buClr>
            </a:pPr>
            <a:r>
              <a:rPr lang="en-IE" sz="1800" dirty="0" smtClean="0"/>
              <a:t>Exterior </a:t>
            </a:r>
            <a:r>
              <a:rPr lang="en-IE" sz="1800" dirty="0"/>
              <a:t>plywood</a:t>
            </a:r>
          </a:p>
          <a:p>
            <a:pPr marL="0" indent="0" algn="just">
              <a:buClr>
                <a:schemeClr val="tx1">
                  <a:lumMod val="75000"/>
                  <a:lumOff val="25000"/>
                </a:schemeClr>
              </a:buClr>
              <a:buNone/>
            </a:pPr>
            <a:r>
              <a:rPr lang="en-IE" sz="1800" dirty="0"/>
              <a:t> </a:t>
            </a:r>
            <a:r>
              <a:rPr lang="en-IE" sz="1800" dirty="0" smtClean="0"/>
              <a:t>    Significant </a:t>
            </a:r>
            <a:r>
              <a:rPr lang="en-IE" sz="1800" dirty="0"/>
              <a:t>bow on all samples</a:t>
            </a:r>
          </a:p>
          <a:p>
            <a:pPr marL="0" indent="0" algn="just">
              <a:buClr>
                <a:schemeClr val="tx1">
                  <a:lumMod val="75000"/>
                  <a:lumOff val="25000"/>
                </a:schemeClr>
              </a:buClr>
              <a:buNone/>
            </a:pPr>
            <a:r>
              <a:rPr lang="en-IE" sz="1800" dirty="0" smtClean="0"/>
              <a:t>     Significant </a:t>
            </a:r>
            <a:r>
              <a:rPr lang="en-IE" sz="1800" dirty="0"/>
              <a:t>variation </a:t>
            </a:r>
            <a:r>
              <a:rPr lang="en-IE" sz="1800" dirty="0" smtClean="0"/>
              <a:t>between samples </a:t>
            </a:r>
            <a:endParaRPr lang="en-GB" sz="1800" dirty="0"/>
          </a:p>
          <a:p>
            <a:pPr>
              <a:buClr>
                <a:schemeClr val="tx1">
                  <a:lumMod val="75000"/>
                  <a:lumOff val="25000"/>
                </a:schemeClr>
              </a:buClr>
            </a:pPr>
            <a:endParaRPr lang="en-GB" sz="1800" dirty="0"/>
          </a:p>
          <a:p>
            <a:pPr algn="just">
              <a:buClr>
                <a:schemeClr val="tx1">
                  <a:lumMod val="75000"/>
                  <a:lumOff val="25000"/>
                </a:schemeClr>
              </a:buClr>
            </a:pPr>
            <a:endParaRPr lang="en-IE" sz="1800" dirty="0"/>
          </a:p>
          <a:p>
            <a:pPr algn="just">
              <a:buClr>
                <a:schemeClr val="tx1">
                  <a:lumMod val="75000"/>
                  <a:lumOff val="25000"/>
                </a:schemeClr>
              </a:buClr>
            </a:pPr>
            <a:r>
              <a:rPr lang="en-IE" sz="1800" dirty="0" smtClean="0"/>
              <a:t>Extreme </a:t>
            </a:r>
            <a:r>
              <a:rPr lang="en-IE" sz="1800" dirty="0"/>
              <a:t>Durable MDF</a:t>
            </a:r>
          </a:p>
          <a:p>
            <a:pPr marL="0" indent="0" algn="just">
              <a:buClr>
                <a:schemeClr val="tx1">
                  <a:lumMod val="75000"/>
                  <a:lumOff val="25000"/>
                </a:schemeClr>
              </a:buClr>
              <a:buNone/>
            </a:pPr>
            <a:r>
              <a:rPr lang="en-IE" sz="1800" dirty="0"/>
              <a:t> </a:t>
            </a:r>
            <a:r>
              <a:rPr lang="en-IE" sz="1800" dirty="0" smtClean="0"/>
              <a:t>    Minimal bowing</a:t>
            </a:r>
            <a:endParaRPr lang="en-IE" sz="1800" dirty="0"/>
          </a:p>
          <a:p>
            <a:pPr marL="0" indent="0" algn="just">
              <a:buClr>
                <a:srgbClr val="E28C05"/>
              </a:buClr>
              <a:buNone/>
            </a:pPr>
            <a:endParaRPr lang="en-IE" sz="1800" dirty="0"/>
          </a:p>
          <a:p>
            <a:pPr marL="0" indent="0" algn="just">
              <a:buClr>
                <a:srgbClr val="E28C05"/>
              </a:buClr>
              <a:buNone/>
            </a:pPr>
            <a:r>
              <a:rPr lang="en-IE" sz="1800" dirty="0"/>
              <a:t> </a:t>
            </a:r>
            <a:endParaRPr lang="en-GB" sz="2000" dirty="0" smtClean="0"/>
          </a:p>
          <a:p>
            <a:pPr marL="0" indent="0">
              <a:buClr>
                <a:srgbClr val="E28C05"/>
              </a:buClr>
              <a:buNone/>
            </a:pPr>
            <a:endParaRPr lang="en-IE" sz="2000" dirty="0" smtClean="0"/>
          </a:p>
        </p:txBody>
      </p:sp>
      <p:pic>
        <p:nvPicPr>
          <p:cNvPr id="8192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035623" y="1330912"/>
            <a:ext cx="1041576" cy="469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bwMode="auto">
          <a:xfrm>
            <a:off x="7181850" y="1340768"/>
            <a:ext cx="0" cy="4627322"/>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 name="Content Placeholder 3"/>
          <p:cNvSpPr txBox="1">
            <a:spLocks/>
          </p:cNvSpPr>
          <p:nvPr/>
        </p:nvSpPr>
        <p:spPr bwMode="auto">
          <a:xfrm>
            <a:off x="7877994" y="2019300"/>
            <a:ext cx="1104081" cy="401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lr>
                <a:srgbClr val="D68127"/>
              </a:buClr>
              <a:buFont typeface="Wingdings" pitchFamily="2" charset="2"/>
              <a:buChar char="§"/>
              <a:defRPr sz="2400" b="1">
                <a:solidFill>
                  <a:srgbClr val="007934"/>
                </a:solidFill>
                <a:latin typeface="+mn-lt"/>
                <a:ea typeface="+mn-ea"/>
                <a:cs typeface="+mn-cs"/>
              </a:defRPr>
            </a:lvl1pPr>
            <a:lvl2pPr marL="742950" indent="-285750" algn="l" rtl="0" eaLnBrk="1" fontAlgn="base" hangingPunct="1">
              <a:spcBef>
                <a:spcPct val="20000"/>
              </a:spcBef>
              <a:spcAft>
                <a:spcPct val="0"/>
              </a:spcAft>
              <a:buClr>
                <a:srgbClr val="D68127"/>
              </a:buClr>
              <a:buFont typeface="Wingdings" pitchFamily="2" charset="2"/>
              <a:buChar char="§"/>
              <a:defRPr sz="2200" b="1">
                <a:solidFill>
                  <a:srgbClr val="007934"/>
                </a:solidFill>
                <a:latin typeface="+mn-lt"/>
                <a:ea typeface="+mn-ea"/>
              </a:defRPr>
            </a:lvl2pPr>
            <a:lvl3pPr marL="1143000" indent="-228600" algn="l" rtl="0" eaLnBrk="1" fontAlgn="base" hangingPunct="1">
              <a:spcBef>
                <a:spcPct val="20000"/>
              </a:spcBef>
              <a:spcAft>
                <a:spcPct val="0"/>
              </a:spcAft>
              <a:buClr>
                <a:srgbClr val="D68127"/>
              </a:buClr>
              <a:buFont typeface="Wingdings" pitchFamily="2" charset="2"/>
              <a:buChar char="§"/>
              <a:defRPr sz="2000" b="1">
                <a:solidFill>
                  <a:srgbClr val="007934"/>
                </a:solidFill>
                <a:latin typeface="+mn-lt"/>
                <a:ea typeface="+mn-ea"/>
              </a:defRPr>
            </a:lvl3pPr>
            <a:lvl4pPr marL="1600200" indent="-228600" algn="l" rtl="0" eaLnBrk="1" fontAlgn="base" hangingPunct="1">
              <a:spcBef>
                <a:spcPct val="20000"/>
              </a:spcBef>
              <a:spcAft>
                <a:spcPct val="0"/>
              </a:spcAft>
              <a:buClr>
                <a:srgbClr val="D68127"/>
              </a:buClr>
              <a:buFont typeface="Wingdings" pitchFamily="2" charset="2"/>
              <a:buChar char="§"/>
              <a:defRPr b="1">
                <a:solidFill>
                  <a:srgbClr val="007934"/>
                </a:solidFill>
                <a:latin typeface="+mn-lt"/>
                <a:ea typeface="+mn-ea"/>
              </a:defRPr>
            </a:lvl4pPr>
            <a:lvl5pPr marL="2057400" indent="-228600" algn="l" rtl="0" eaLnBrk="1" fontAlgn="base" hangingPunct="1">
              <a:spcBef>
                <a:spcPct val="20000"/>
              </a:spcBef>
              <a:spcAft>
                <a:spcPct val="0"/>
              </a:spcAft>
              <a:buClr>
                <a:srgbClr val="D68127"/>
              </a:buClr>
              <a:buFont typeface="Wingdings" pitchFamily="2" charset="2"/>
              <a:buChar char="§"/>
              <a:defRPr sz="1600" b="1">
                <a:solidFill>
                  <a:srgbClr val="007934"/>
                </a:solidFill>
                <a:latin typeface="+mn-lt"/>
                <a:ea typeface="+mn-ea"/>
              </a:defRPr>
            </a:lvl5pPr>
            <a:lvl6pPr marL="2514600" indent="-228600" algn="l" rtl="0" eaLnBrk="1" fontAlgn="base" hangingPunct="1">
              <a:spcBef>
                <a:spcPct val="20000"/>
              </a:spcBef>
              <a:spcAft>
                <a:spcPct val="0"/>
              </a:spcAft>
              <a:buClr>
                <a:srgbClr val="D68127"/>
              </a:buClr>
              <a:buFont typeface="Wingdings" charset="0"/>
              <a:buChar char="§"/>
              <a:defRPr sz="1600" b="1">
                <a:solidFill>
                  <a:srgbClr val="007934"/>
                </a:solidFill>
                <a:latin typeface="+mn-lt"/>
                <a:ea typeface="+mn-ea"/>
              </a:defRPr>
            </a:lvl6pPr>
            <a:lvl7pPr marL="2971800" indent="-228600" algn="l" rtl="0" eaLnBrk="1" fontAlgn="base" hangingPunct="1">
              <a:spcBef>
                <a:spcPct val="20000"/>
              </a:spcBef>
              <a:spcAft>
                <a:spcPct val="0"/>
              </a:spcAft>
              <a:buClr>
                <a:srgbClr val="D68127"/>
              </a:buClr>
              <a:buFont typeface="Wingdings" charset="0"/>
              <a:buChar char="§"/>
              <a:defRPr sz="1600" b="1">
                <a:solidFill>
                  <a:srgbClr val="007934"/>
                </a:solidFill>
                <a:latin typeface="+mn-lt"/>
                <a:ea typeface="+mn-ea"/>
              </a:defRPr>
            </a:lvl7pPr>
            <a:lvl8pPr marL="3429000" indent="-228600" algn="l" rtl="0" eaLnBrk="1" fontAlgn="base" hangingPunct="1">
              <a:spcBef>
                <a:spcPct val="20000"/>
              </a:spcBef>
              <a:spcAft>
                <a:spcPct val="0"/>
              </a:spcAft>
              <a:buClr>
                <a:srgbClr val="D68127"/>
              </a:buClr>
              <a:buFont typeface="Wingdings" charset="0"/>
              <a:buChar char="§"/>
              <a:defRPr sz="1600" b="1">
                <a:solidFill>
                  <a:srgbClr val="007934"/>
                </a:solidFill>
                <a:latin typeface="+mn-lt"/>
                <a:ea typeface="+mn-ea"/>
              </a:defRPr>
            </a:lvl8pPr>
            <a:lvl9pPr marL="3886200" indent="-228600" algn="l" rtl="0" eaLnBrk="1" fontAlgn="base" hangingPunct="1">
              <a:spcBef>
                <a:spcPct val="20000"/>
              </a:spcBef>
              <a:spcAft>
                <a:spcPct val="0"/>
              </a:spcAft>
              <a:buClr>
                <a:srgbClr val="D68127"/>
              </a:buClr>
              <a:buFont typeface="Wingdings" charset="0"/>
              <a:buChar char="§"/>
              <a:defRPr sz="1600" b="1">
                <a:solidFill>
                  <a:srgbClr val="007934"/>
                </a:solidFill>
                <a:latin typeface="+mn-lt"/>
                <a:ea typeface="+mn-ea"/>
              </a:defRPr>
            </a:lvl9pPr>
          </a:lstStyle>
          <a:p>
            <a:pPr marL="0" indent="0" algn="ctr">
              <a:buClr>
                <a:srgbClr val="E28C05"/>
              </a:buClr>
              <a:buFont typeface="Wingdings" pitchFamily="2" charset="2"/>
              <a:buNone/>
            </a:pPr>
            <a:r>
              <a:rPr lang="en-GB" sz="1200" dirty="0" smtClean="0">
                <a:solidFill>
                  <a:schemeClr val="tx1"/>
                </a:solidFill>
              </a:rPr>
              <a:t>Birch Plywood</a:t>
            </a:r>
          </a:p>
          <a:p>
            <a:pPr marL="0" indent="0" algn="ctr">
              <a:buClr>
                <a:srgbClr val="E28C05"/>
              </a:buClr>
              <a:buFont typeface="Wingdings" pitchFamily="2" charset="2"/>
              <a:buNone/>
            </a:pPr>
            <a:endParaRPr lang="en-GB" sz="1200" dirty="0">
              <a:solidFill>
                <a:schemeClr val="tx1"/>
              </a:solidFill>
            </a:endParaRPr>
          </a:p>
          <a:p>
            <a:pPr marL="0" indent="0" algn="ctr">
              <a:buClr>
                <a:srgbClr val="E28C05"/>
              </a:buClr>
              <a:buFont typeface="Wingdings" pitchFamily="2" charset="2"/>
              <a:buNone/>
            </a:pPr>
            <a:endParaRPr lang="en-GB" sz="1200" dirty="0" smtClean="0">
              <a:solidFill>
                <a:schemeClr val="tx1"/>
              </a:solidFill>
            </a:endParaRPr>
          </a:p>
          <a:p>
            <a:pPr marL="0" indent="0" algn="ctr">
              <a:buClr>
                <a:srgbClr val="E28C05"/>
              </a:buClr>
              <a:buFont typeface="Wingdings" pitchFamily="2" charset="2"/>
              <a:buNone/>
            </a:pPr>
            <a:endParaRPr lang="en-GB" sz="1200" dirty="0" smtClean="0">
              <a:solidFill>
                <a:schemeClr val="tx1"/>
              </a:solidFill>
            </a:endParaRPr>
          </a:p>
          <a:p>
            <a:pPr marL="0" indent="0" algn="ctr">
              <a:buClr>
                <a:srgbClr val="E28C05"/>
              </a:buClr>
              <a:buFont typeface="Wingdings" pitchFamily="2" charset="2"/>
              <a:buNone/>
            </a:pPr>
            <a:endParaRPr lang="en-GB" sz="1200" dirty="0" smtClean="0">
              <a:solidFill>
                <a:schemeClr val="tx1"/>
              </a:solidFill>
            </a:endParaRPr>
          </a:p>
          <a:p>
            <a:pPr marL="0" indent="0" algn="ctr">
              <a:buClr>
                <a:srgbClr val="E28C05"/>
              </a:buClr>
              <a:buFont typeface="Wingdings" pitchFamily="2" charset="2"/>
              <a:buNone/>
            </a:pPr>
            <a:endParaRPr lang="en-GB" sz="1200" dirty="0" smtClean="0">
              <a:solidFill>
                <a:schemeClr val="tx1"/>
              </a:solidFill>
            </a:endParaRPr>
          </a:p>
          <a:p>
            <a:pPr marL="0" indent="0" algn="ctr">
              <a:buClr>
                <a:srgbClr val="E28C05"/>
              </a:buClr>
              <a:buFont typeface="Wingdings" pitchFamily="2" charset="2"/>
              <a:buNone/>
            </a:pPr>
            <a:endParaRPr lang="en-GB" sz="1200" dirty="0">
              <a:solidFill>
                <a:schemeClr val="tx1"/>
              </a:solidFill>
            </a:endParaRPr>
          </a:p>
          <a:p>
            <a:pPr marL="0" indent="0" algn="ctr">
              <a:buClr>
                <a:srgbClr val="E28C05"/>
              </a:buClr>
              <a:buFont typeface="Wingdings" pitchFamily="2" charset="2"/>
              <a:buNone/>
            </a:pPr>
            <a:r>
              <a:rPr lang="en-GB" sz="1200" dirty="0" smtClean="0">
                <a:solidFill>
                  <a:schemeClr val="tx1"/>
                </a:solidFill>
              </a:rPr>
              <a:t>Marine Plywood</a:t>
            </a:r>
          </a:p>
          <a:p>
            <a:pPr marL="0" indent="0" algn="ctr">
              <a:buClr>
                <a:srgbClr val="E28C05"/>
              </a:buClr>
              <a:buFont typeface="Wingdings" pitchFamily="2" charset="2"/>
              <a:buNone/>
            </a:pPr>
            <a:endParaRPr lang="en-GB" sz="1200" dirty="0">
              <a:solidFill>
                <a:schemeClr val="tx1"/>
              </a:solidFill>
            </a:endParaRPr>
          </a:p>
          <a:p>
            <a:pPr marL="0" indent="0" algn="ctr">
              <a:buClr>
                <a:srgbClr val="E28C05"/>
              </a:buClr>
              <a:buFont typeface="Wingdings" pitchFamily="2" charset="2"/>
              <a:buNone/>
            </a:pPr>
            <a:endParaRPr lang="en-GB" sz="1200" dirty="0" smtClean="0">
              <a:solidFill>
                <a:schemeClr val="tx1"/>
              </a:solidFill>
            </a:endParaRPr>
          </a:p>
          <a:p>
            <a:pPr marL="0" indent="0" algn="ctr">
              <a:buClr>
                <a:srgbClr val="E28C05"/>
              </a:buClr>
              <a:buFont typeface="Wingdings" pitchFamily="2" charset="2"/>
              <a:buNone/>
            </a:pPr>
            <a:endParaRPr lang="en-GB" sz="1200" dirty="0" smtClean="0">
              <a:solidFill>
                <a:schemeClr val="tx1"/>
              </a:solidFill>
            </a:endParaRPr>
          </a:p>
          <a:p>
            <a:pPr marL="0" indent="0" algn="ctr">
              <a:buClr>
                <a:srgbClr val="E28C05"/>
              </a:buClr>
              <a:buFont typeface="Wingdings" pitchFamily="2" charset="2"/>
              <a:buNone/>
            </a:pPr>
            <a:endParaRPr lang="en-GB" sz="1200" dirty="0" smtClean="0">
              <a:solidFill>
                <a:schemeClr val="tx1"/>
              </a:solidFill>
            </a:endParaRPr>
          </a:p>
          <a:p>
            <a:pPr marL="0" indent="0" algn="ctr">
              <a:buClr>
                <a:srgbClr val="E28C05"/>
              </a:buClr>
              <a:buFont typeface="Wingdings" pitchFamily="2" charset="2"/>
              <a:buNone/>
            </a:pPr>
            <a:endParaRPr lang="en-GB" sz="1200" dirty="0">
              <a:solidFill>
                <a:schemeClr val="tx1"/>
              </a:solidFill>
            </a:endParaRPr>
          </a:p>
          <a:p>
            <a:pPr marL="0" indent="0" algn="ctr">
              <a:buClr>
                <a:srgbClr val="E28C05"/>
              </a:buClr>
              <a:buFont typeface="Wingdings" pitchFamily="2" charset="2"/>
              <a:buNone/>
            </a:pPr>
            <a:r>
              <a:rPr lang="en-GB" sz="1200" dirty="0" smtClean="0">
                <a:solidFill>
                  <a:schemeClr val="tx1"/>
                </a:solidFill>
              </a:rPr>
              <a:t>Extreme Durable </a:t>
            </a:r>
          </a:p>
          <a:p>
            <a:pPr marL="0" indent="0" algn="ctr">
              <a:buClr>
                <a:srgbClr val="E28C05"/>
              </a:buClr>
              <a:buFont typeface="Wingdings" pitchFamily="2" charset="2"/>
              <a:buNone/>
            </a:pPr>
            <a:r>
              <a:rPr lang="en-GB" sz="1200" dirty="0" smtClean="0">
                <a:solidFill>
                  <a:schemeClr val="tx1"/>
                </a:solidFill>
              </a:rPr>
              <a:t>MDF</a:t>
            </a:r>
            <a:endParaRPr lang="en-IE" sz="1200" dirty="0" smtClean="0">
              <a:solidFill>
                <a:schemeClr val="tx1"/>
              </a:solidFill>
            </a:endParaRPr>
          </a:p>
        </p:txBody>
      </p:sp>
    </p:spTree>
    <p:extLst>
      <p:ext uri="{BB962C8B-B14F-4D97-AF65-F5344CB8AC3E}">
        <p14:creationId xmlns:p14="http://schemas.microsoft.com/office/powerpoint/2010/main" val="20644463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30600" y="2006463"/>
            <a:ext cx="3378200" cy="3676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3802" y="116632"/>
            <a:ext cx="8294662" cy="1079500"/>
          </a:xfrm>
        </p:spPr>
        <p:txBody>
          <a:bodyPr/>
          <a:lstStyle/>
          <a:p>
            <a:r>
              <a:rPr lang="en-IE" sz="2800" dirty="0" smtClean="0"/>
              <a:t>Tests on </a:t>
            </a:r>
            <a:r>
              <a:rPr lang="en-IE" sz="2800" dirty="0"/>
              <a:t>Extreme Durable MDF?</a:t>
            </a:r>
          </a:p>
        </p:txBody>
      </p:sp>
      <p:sp>
        <p:nvSpPr>
          <p:cNvPr id="4" name="Content Placeholder 3"/>
          <p:cNvSpPr>
            <a:spLocks noGrp="1"/>
          </p:cNvSpPr>
          <p:nvPr>
            <p:ph idx="1"/>
          </p:nvPr>
        </p:nvSpPr>
        <p:spPr>
          <a:xfrm>
            <a:off x="467544" y="1562100"/>
            <a:ext cx="4695006" cy="4680520"/>
          </a:xfrm>
        </p:spPr>
        <p:txBody>
          <a:bodyPr/>
          <a:lstStyle/>
          <a:p>
            <a:pPr marL="0" indent="0">
              <a:buClr>
                <a:srgbClr val="E28C05"/>
              </a:buClr>
              <a:buNone/>
            </a:pPr>
            <a:r>
              <a:rPr lang="en-GB" sz="2000" dirty="0" smtClean="0">
                <a:solidFill>
                  <a:schemeClr val="tx1">
                    <a:lumMod val="65000"/>
                    <a:lumOff val="35000"/>
                  </a:schemeClr>
                </a:solidFill>
              </a:rPr>
              <a:t>Float Test</a:t>
            </a:r>
          </a:p>
          <a:p>
            <a:pPr marL="0" indent="0">
              <a:buClr>
                <a:srgbClr val="E28C05"/>
              </a:buClr>
              <a:buNone/>
            </a:pPr>
            <a:endParaRPr lang="en-GB" sz="2000" dirty="0" smtClean="0">
              <a:solidFill>
                <a:schemeClr val="tx1">
                  <a:lumMod val="65000"/>
                  <a:lumOff val="35000"/>
                </a:schemeClr>
              </a:solidFill>
            </a:endParaRPr>
          </a:p>
          <a:p>
            <a:pPr algn="just">
              <a:defRPr/>
            </a:pPr>
            <a:r>
              <a:rPr lang="en-GB" sz="1800" dirty="0">
                <a:solidFill>
                  <a:schemeClr val="tx1">
                    <a:lumMod val="65000"/>
                    <a:lumOff val="35000"/>
                  </a:schemeClr>
                </a:solidFill>
              </a:rPr>
              <a:t>Exposure adapted from EN927. </a:t>
            </a:r>
            <a:r>
              <a:rPr lang="en-GB" sz="1800" dirty="0" smtClean="0">
                <a:solidFill>
                  <a:schemeClr val="tx1">
                    <a:lumMod val="65000"/>
                    <a:lumOff val="35000"/>
                  </a:schemeClr>
                </a:solidFill>
              </a:rPr>
              <a:t>Uncoated </a:t>
            </a:r>
            <a:r>
              <a:rPr lang="en-GB" sz="1800" dirty="0">
                <a:solidFill>
                  <a:schemeClr val="tx1">
                    <a:lumMod val="65000"/>
                    <a:lumOff val="35000"/>
                  </a:schemeClr>
                </a:solidFill>
              </a:rPr>
              <a:t>samples float on water bath for 72 </a:t>
            </a:r>
            <a:r>
              <a:rPr lang="en-GB" sz="1800" dirty="0" smtClean="0">
                <a:solidFill>
                  <a:schemeClr val="tx1">
                    <a:lumMod val="65000"/>
                    <a:lumOff val="35000"/>
                  </a:schemeClr>
                </a:solidFill>
              </a:rPr>
              <a:t>hours.</a:t>
            </a:r>
            <a:endParaRPr lang="en-GB" sz="1800" dirty="0">
              <a:solidFill>
                <a:schemeClr val="tx1">
                  <a:lumMod val="65000"/>
                  <a:lumOff val="35000"/>
                </a:schemeClr>
              </a:solidFill>
            </a:endParaRPr>
          </a:p>
          <a:p>
            <a:pPr lvl="1" algn="just">
              <a:defRPr/>
            </a:pPr>
            <a:endParaRPr lang="en-GB" sz="1800" dirty="0">
              <a:solidFill>
                <a:schemeClr val="tx1">
                  <a:lumMod val="65000"/>
                  <a:lumOff val="35000"/>
                </a:schemeClr>
              </a:solidFill>
            </a:endParaRPr>
          </a:p>
          <a:p>
            <a:pPr algn="just">
              <a:defRPr/>
            </a:pPr>
            <a:r>
              <a:rPr lang="en-GB" sz="1800" dirty="0" smtClean="0">
                <a:solidFill>
                  <a:schemeClr val="tx1">
                    <a:lumMod val="65000"/>
                    <a:lumOff val="35000"/>
                  </a:schemeClr>
                </a:solidFill>
              </a:rPr>
              <a:t>Extreme Durable MDF performs </a:t>
            </a:r>
            <a:r>
              <a:rPr lang="en-GB" sz="1800" dirty="0">
                <a:solidFill>
                  <a:schemeClr val="tx1">
                    <a:lumMod val="65000"/>
                    <a:lumOff val="35000"/>
                  </a:schemeClr>
                </a:solidFill>
              </a:rPr>
              <a:t>3 times better than marine grade plywood and birch exterior plywood</a:t>
            </a:r>
          </a:p>
          <a:p>
            <a:pPr marL="0" indent="0" algn="just">
              <a:buClr>
                <a:srgbClr val="E28C05"/>
              </a:buClr>
              <a:buNone/>
            </a:pPr>
            <a:endParaRPr lang="en-IE" sz="1800" dirty="0">
              <a:solidFill>
                <a:schemeClr val="tx1">
                  <a:lumMod val="65000"/>
                  <a:lumOff val="35000"/>
                </a:schemeClr>
              </a:solidFill>
            </a:endParaRPr>
          </a:p>
          <a:p>
            <a:pPr marL="0" indent="0" algn="just">
              <a:buClr>
                <a:srgbClr val="E28C05"/>
              </a:buClr>
              <a:buNone/>
            </a:pPr>
            <a:r>
              <a:rPr lang="en-IE" sz="1800" dirty="0">
                <a:solidFill>
                  <a:schemeClr val="tx1">
                    <a:lumMod val="65000"/>
                    <a:lumOff val="35000"/>
                  </a:schemeClr>
                </a:solidFill>
              </a:rPr>
              <a:t> </a:t>
            </a:r>
            <a:endParaRPr lang="en-GB" sz="2000" dirty="0" smtClean="0">
              <a:solidFill>
                <a:schemeClr val="tx1">
                  <a:lumMod val="65000"/>
                  <a:lumOff val="35000"/>
                </a:schemeClr>
              </a:solidFill>
            </a:endParaRPr>
          </a:p>
          <a:p>
            <a:pPr marL="0" indent="0">
              <a:buClr>
                <a:srgbClr val="E28C05"/>
              </a:buClr>
              <a:buNone/>
            </a:pPr>
            <a:endParaRPr lang="en-IE" sz="2000" dirty="0" smtClean="0">
              <a:solidFill>
                <a:schemeClr val="tx1">
                  <a:lumMod val="65000"/>
                  <a:lumOff val="35000"/>
                </a:schemeClr>
              </a:solidFill>
            </a:endParaRPr>
          </a:p>
        </p:txBody>
      </p:sp>
    </p:spTree>
    <p:extLst>
      <p:ext uri="{BB962C8B-B14F-4D97-AF65-F5344CB8AC3E}">
        <p14:creationId xmlns:p14="http://schemas.microsoft.com/office/powerpoint/2010/main" val="10627494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02" y="116632"/>
            <a:ext cx="8294662" cy="1079500"/>
          </a:xfrm>
        </p:spPr>
        <p:txBody>
          <a:bodyPr/>
          <a:lstStyle/>
          <a:p>
            <a:r>
              <a:rPr lang="en-IE" sz="2800" dirty="0" smtClean="0"/>
              <a:t>Processing of Extreme Durable MDF</a:t>
            </a:r>
            <a:endParaRPr lang="en-IE" sz="2800" dirty="0"/>
          </a:p>
        </p:txBody>
      </p:sp>
      <p:sp>
        <p:nvSpPr>
          <p:cNvPr id="4" name="Content Placeholder 3"/>
          <p:cNvSpPr>
            <a:spLocks noGrp="1"/>
          </p:cNvSpPr>
          <p:nvPr>
            <p:ph idx="1"/>
          </p:nvPr>
        </p:nvSpPr>
        <p:spPr>
          <a:xfrm>
            <a:off x="1259632" y="1700808"/>
            <a:ext cx="3000894" cy="4032448"/>
          </a:xfrm>
        </p:spPr>
        <p:txBody>
          <a:bodyPr>
            <a:noAutofit/>
          </a:bodyPr>
          <a:lstStyle/>
          <a:p>
            <a:pPr marL="0" indent="0">
              <a:buClr>
                <a:srgbClr val="E28C05"/>
              </a:buClr>
              <a:buNone/>
            </a:pPr>
            <a:r>
              <a:rPr lang="en-IE" sz="1200" u="sng" dirty="0" smtClean="0"/>
              <a:t>Fabricating</a:t>
            </a:r>
            <a:endParaRPr lang="en-IE" sz="1200" u="sng" dirty="0"/>
          </a:p>
          <a:p>
            <a:pPr marL="0" indent="0">
              <a:buClr>
                <a:srgbClr val="E28C05"/>
              </a:buClr>
              <a:buNone/>
            </a:pPr>
            <a:r>
              <a:rPr lang="en-IE" sz="1200" dirty="0" smtClean="0"/>
              <a:t>Can be </a:t>
            </a:r>
            <a:r>
              <a:rPr lang="en-IE" sz="1200" dirty="0"/>
              <a:t>cut, machined and used in exactly the same way as </a:t>
            </a:r>
            <a:r>
              <a:rPr lang="en-IE" sz="1200" dirty="0" smtClean="0"/>
              <a:t>standard MDF.</a:t>
            </a:r>
          </a:p>
          <a:p>
            <a:pPr marL="0" indent="0">
              <a:buClr>
                <a:srgbClr val="E28C05"/>
              </a:buClr>
              <a:buNone/>
            </a:pPr>
            <a:endParaRPr lang="en-IE" sz="1200" dirty="0"/>
          </a:p>
          <a:p>
            <a:pPr marL="0" indent="0">
              <a:buClr>
                <a:srgbClr val="E28C05"/>
              </a:buClr>
              <a:buNone/>
            </a:pPr>
            <a:endParaRPr lang="en-IE" sz="1200" dirty="0" smtClean="0"/>
          </a:p>
          <a:p>
            <a:pPr marL="0" indent="0">
              <a:buClr>
                <a:srgbClr val="E28C05"/>
              </a:buClr>
              <a:buNone/>
            </a:pPr>
            <a:endParaRPr lang="en-IE" sz="1200" dirty="0"/>
          </a:p>
          <a:p>
            <a:pPr marL="0" indent="0">
              <a:buClr>
                <a:srgbClr val="E28C05"/>
              </a:buClr>
              <a:buNone/>
            </a:pPr>
            <a:r>
              <a:rPr lang="en-IE" sz="1200" u="sng" dirty="0" smtClean="0"/>
              <a:t>Coating</a:t>
            </a:r>
            <a:endParaRPr lang="en-IE" sz="1200" u="sng" dirty="0"/>
          </a:p>
          <a:p>
            <a:pPr marL="0" indent="0">
              <a:buClr>
                <a:srgbClr val="E28C05"/>
              </a:buClr>
              <a:buNone/>
            </a:pPr>
            <a:r>
              <a:rPr lang="en-IE" sz="1200" dirty="0"/>
              <a:t>Conventional water-based paint coatings may be used to decorate the panel</a:t>
            </a:r>
            <a:r>
              <a:rPr lang="en-IE" sz="1200" dirty="0" smtClean="0"/>
              <a:t>.</a:t>
            </a:r>
          </a:p>
          <a:p>
            <a:pPr marL="0" indent="0">
              <a:buClr>
                <a:srgbClr val="E28C05"/>
              </a:buClr>
              <a:buNone/>
            </a:pPr>
            <a:endParaRPr lang="en-IE" sz="1200" dirty="0" smtClean="0"/>
          </a:p>
          <a:p>
            <a:pPr marL="0" indent="0">
              <a:buClr>
                <a:srgbClr val="E28C05"/>
              </a:buClr>
              <a:buNone/>
            </a:pPr>
            <a:endParaRPr lang="en-IE" sz="1200" dirty="0"/>
          </a:p>
          <a:p>
            <a:pPr marL="0" indent="0">
              <a:buClr>
                <a:srgbClr val="E28C05"/>
              </a:buClr>
              <a:buNone/>
            </a:pPr>
            <a:endParaRPr lang="en-IE" sz="1200" dirty="0"/>
          </a:p>
          <a:p>
            <a:pPr marL="0" indent="0">
              <a:buClr>
                <a:srgbClr val="E28C05"/>
              </a:buClr>
              <a:buNone/>
            </a:pPr>
            <a:r>
              <a:rPr lang="en-IE" sz="1200" u="sng" dirty="0" smtClean="0"/>
              <a:t>Laminating</a:t>
            </a:r>
            <a:endParaRPr lang="en-IE" sz="1200" u="sng" dirty="0"/>
          </a:p>
          <a:p>
            <a:pPr marL="0" indent="0">
              <a:buClr>
                <a:srgbClr val="E28C05"/>
              </a:buClr>
              <a:buNone/>
            </a:pPr>
            <a:r>
              <a:rPr lang="en-IE" sz="1200" dirty="0"/>
              <a:t>Melamine papers, high pressure laminates and foils can be adhered to the product.</a:t>
            </a:r>
          </a:p>
          <a:p>
            <a:pPr marL="0" indent="0">
              <a:buClr>
                <a:srgbClr val="E28C05"/>
              </a:buClr>
              <a:buNone/>
            </a:pPr>
            <a:endParaRPr lang="en-IE" sz="1200" dirty="0"/>
          </a:p>
          <a:p>
            <a:pPr marL="0" indent="0">
              <a:buClr>
                <a:srgbClr val="E28C05"/>
              </a:buClr>
              <a:buNone/>
            </a:pPr>
            <a:endParaRPr lang="en-GB" sz="1200" dirty="0" smtClean="0"/>
          </a:p>
          <a:p>
            <a:pPr marL="0" indent="0">
              <a:buClr>
                <a:srgbClr val="E28C05"/>
              </a:buClr>
              <a:buNone/>
            </a:pPr>
            <a:endParaRPr lang="en-IE" sz="1200" dirty="0"/>
          </a:p>
          <a:p>
            <a:pPr marL="0" indent="0">
              <a:buClr>
                <a:srgbClr val="E28C05"/>
              </a:buClr>
              <a:buNone/>
            </a:pPr>
            <a:r>
              <a:rPr lang="en-IE" sz="1200" dirty="0"/>
              <a:t> </a:t>
            </a:r>
            <a:endParaRPr lang="en-GB" sz="1200" dirty="0" smtClean="0"/>
          </a:p>
          <a:p>
            <a:pPr marL="0" indent="0">
              <a:buClr>
                <a:srgbClr val="E28C05"/>
              </a:buClr>
              <a:buNone/>
            </a:pPr>
            <a:endParaRPr lang="en-IE" sz="1200" dirty="0" smtClean="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4008" y="1662827"/>
            <a:ext cx="1000125" cy="366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Content Placeholder 3"/>
          <p:cNvSpPr txBox="1">
            <a:spLocks/>
          </p:cNvSpPr>
          <p:nvPr/>
        </p:nvSpPr>
        <p:spPr bwMode="auto">
          <a:xfrm>
            <a:off x="5733204" y="1662826"/>
            <a:ext cx="3122840" cy="4545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lr>
                <a:srgbClr val="D68127"/>
              </a:buClr>
              <a:buFont typeface="Wingdings" pitchFamily="2" charset="2"/>
              <a:buChar char="§"/>
              <a:defRPr sz="2400" b="1">
                <a:solidFill>
                  <a:srgbClr val="007934"/>
                </a:solidFill>
                <a:latin typeface="+mn-lt"/>
                <a:ea typeface="+mn-ea"/>
                <a:cs typeface="+mn-cs"/>
              </a:defRPr>
            </a:lvl1pPr>
            <a:lvl2pPr marL="742950" indent="-285750" algn="l" rtl="0" eaLnBrk="1" fontAlgn="base" hangingPunct="1">
              <a:spcBef>
                <a:spcPct val="20000"/>
              </a:spcBef>
              <a:spcAft>
                <a:spcPct val="0"/>
              </a:spcAft>
              <a:buClr>
                <a:srgbClr val="D68127"/>
              </a:buClr>
              <a:buFont typeface="Wingdings" pitchFamily="2" charset="2"/>
              <a:buChar char="§"/>
              <a:defRPr sz="2200" b="1">
                <a:solidFill>
                  <a:srgbClr val="007934"/>
                </a:solidFill>
                <a:latin typeface="+mn-lt"/>
                <a:ea typeface="+mn-ea"/>
              </a:defRPr>
            </a:lvl2pPr>
            <a:lvl3pPr marL="1143000" indent="-228600" algn="l" rtl="0" eaLnBrk="1" fontAlgn="base" hangingPunct="1">
              <a:spcBef>
                <a:spcPct val="20000"/>
              </a:spcBef>
              <a:spcAft>
                <a:spcPct val="0"/>
              </a:spcAft>
              <a:buClr>
                <a:srgbClr val="D68127"/>
              </a:buClr>
              <a:buFont typeface="Wingdings" pitchFamily="2" charset="2"/>
              <a:buChar char="§"/>
              <a:defRPr sz="2000" b="1">
                <a:solidFill>
                  <a:srgbClr val="007934"/>
                </a:solidFill>
                <a:latin typeface="+mn-lt"/>
                <a:ea typeface="+mn-ea"/>
              </a:defRPr>
            </a:lvl3pPr>
            <a:lvl4pPr marL="1600200" indent="-228600" algn="l" rtl="0" eaLnBrk="1" fontAlgn="base" hangingPunct="1">
              <a:spcBef>
                <a:spcPct val="20000"/>
              </a:spcBef>
              <a:spcAft>
                <a:spcPct val="0"/>
              </a:spcAft>
              <a:buClr>
                <a:srgbClr val="D68127"/>
              </a:buClr>
              <a:buFont typeface="Wingdings" pitchFamily="2" charset="2"/>
              <a:buChar char="§"/>
              <a:defRPr b="1">
                <a:solidFill>
                  <a:srgbClr val="007934"/>
                </a:solidFill>
                <a:latin typeface="+mn-lt"/>
                <a:ea typeface="+mn-ea"/>
              </a:defRPr>
            </a:lvl4pPr>
            <a:lvl5pPr marL="2057400" indent="-228600" algn="l" rtl="0" eaLnBrk="1" fontAlgn="base" hangingPunct="1">
              <a:spcBef>
                <a:spcPct val="20000"/>
              </a:spcBef>
              <a:spcAft>
                <a:spcPct val="0"/>
              </a:spcAft>
              <a:buClr>
                <a:srgbClr val="D68127"/>
              </a:buClr>
              <a:buFont typeface="Wingdings" pitchFamily="2" charset="2"/>
              <a:buChar char="§"/>
              <a:defRPr sz="1600" b="1">
                <a:solidFill>
                  <a:srgbClr val="007934"/>
                </a:solidFill>
                <a:latin typeface="+mn-lt"/>
                <a:ea typeface="+mn-ea"/>
              </a:defRPr>
            </a:lvl5pPr>
            <a:lvl6pPr marL="2514600" indent="-228600" algn="l" rtl="0" eaLnBrk="1" fontAlgn="base" hangingPunct="1">
              <a:spcBef>
                <a:spcPct val="20000"/>
              </a:spcBef>
              <a:spcAft>
                <a:spcPct val="0"/>
              </a:spcAft>
              <a:buClr>
                <a:srgbClr val="D68127"/>
              </a:buClr>
              <a:buFont typeface="Wingdings" charset="0"/>
              <a:buChar char="§"/>
              <a:defRPr sz="1600" b="1">
                <a:solidFill>
                  <a:srgbClr val="007934"/>
                </a:solidFill>
                <a:latin typeface="+mn-lt"/>
                <a:ea typeface="+mn-ea"/>
              </a:defRPr>
            </a:lvl6pPr>
            <a:lvl7pPr marL="2971800" indent="-228600" algn="l" rtl="0" eaLnBrk="1" fontAlgn="base" hangingPunct="1">
              <a:spcBef>
                <a:spcPct val="20000"/>
              </a:spcBef>
              <a:spcAft>
                <a:spcPct val="0"/>
              </a:spcAft>
              <a:buClr>
                <a:srgbClr val="D68127"/>
              </a:buClr>
              <a:buFont typeface="Wingdings" charset="0"/>
              <a:buChar char="§"/>
              <a:defRPr sz="1600" b="1">
                <a:solidFill>
                  <a:srgbClr val="007934"/>
                </a:solidFill>
                <a:latin typeface="+mn-lt"/>
                <a:ea typeface="+mn-ea"/>
              </a:defRPr>
            </a:lvl7pPr>
            <a:lvl8pPr marL="3429000" indent="-228600" algn="l" rtl="0" eaLnBrk="1" fontAlgn="base" hangingPunct="1">
              <a:spcBef>
                <a:spcPct val="20000"/>
              </a:spcBef>
              <a:spcAft>
                <a:spcPct val="0"/>
              </a:spcAft>
              <a:buClr>
                <a:srgbClr val="D68127"/>
              </a:buClr>
              <a:buFont typeface="Wingdings" charset="0"/>
              <a:buChar char="§"/>
              <a:defRPr sz="1600" b="1">
                <a:solidFill>
                  <a:srgbClr val="007934"/>
                </a:solidFill>
                <a:latin typeface="+mn-lt"/>
                <a:ea typeface="+mn-ea"/>
              </a:defRPr>
            </a:lvl8pPr>
            <a:lvl9pPr marL="3886200" indent="-228600" algn="l" rtl="0" eaLnBrk="1" fontAlgn="base" hangingPunct="1">
              <a:spcBef>
                <a:spcPct val="20000"/>
              </a:spcBef>
              <a:spcAft>
                <a:spcPct val="0"/>
              </a:spcAft>
              <a:buClr>
                <a:srgbClr val="D68127"/>
              </a:buClr>
              <a:buFont typeface="Wingdings" charset="0"/>
              <a:buChar char="§"/>
              <a:defRPr sz="1600" b="1">
                <a:solidFill>
                  <a:srgbClr val="007934"/>
                </a:solidFill>
                <a:latin typeface="+mn-lt"/>
                <a:ea typeface="+mn-ea"/>
              </a:defRPr>
            </a:lvl9pPr>
          </a:lstStyle>
          <a:p>
            <a:pPr marL="0" indent="0">
              <a:buNone/>
            </a:pPr>
            <a:r>
              <a:rPr lang="en-GB" sz="1200" b="0" u="sng" dirty="0" smtClean="0">
                <a:solidFill>
                  <a:schemeClr val="tx1">
                    <a:lumMod val="65000"/>
                    <a:lumOff val="35000"/>
                  </a:schemeClr>
                </a:solidFill>
                <a:latin typeface="Arial" pitchFamily="34" charset="0"/>
                <a:cs typeface="Arial" pitchFamily="34" charset="0"/>
              </a:rPr>
              <a:t>Fixing</a:t>
            </a:r>
            <a:endParaRPr lang="en-GB" sz="1200" b="0" u="sng" dirty="0">
              <a:solidFill>
                <a:schemeClr val="tx1">
                  <a:lumMod val="65000"/>
                  <a:lumOff val="35000"/>
                </a:schemeClr>
              </a:solidFill>
              <a:latin typeface="Arial" pitchFamily="34" charset="0"/>
              <a:cs typeface="Arial" pitchFamily="34" charset="0"/>
            </a:endParaRPr>
          </a:p>
          <a:p>
            <a:pPr marL="0" indent="0">
              <a:buNone/>
            </a:pPr>
            <a:r>
              <a:rPr lang="en-IE" sz="1200" b="0" dirty="0">
                <a:solidFill>
                  <a:schemeClr val="tx1">
                    <a:lumMod val="65000"/>
                    <a:lumOff val="35000"/>
                  </a:schemeClr>
                </a:solidFill>
                <a:latin typeface="Arial" pitchFamily="34" charset="0"/>
                <a:cs typeface="Arial" pitchFamily="34" charset="0"/>
              </a:rPr>
              <a:t>Due to some residual acetic acid, stainless steel fasteners </a:t>
            </a:r>
            <a:r>
              <a:rPr lang="en-IE" sz="1200" b="0" dirty="0" smtClean="0">
                <a:solidFill>
                  <a:schemeClr val="tx1">
                    <a:lumMod val="65000"/>
                    <a:lumOff val="35000"/>
                  </a:schemeClr>
                </a:solidFill>
                <a:latin typeface="Arial" pitchFamily="34" charset="0"/>
                <a:cs typeface="Arial" pitchFamily="34" charset="0"/>
              </a:rPr>
              <a:t>and fixings must be used. A2 or A4</a:t>
            </a:r>
            <a:endParaRPr lang="en-IE" sz="1200" b="0" dirty="0">
              <a:solidFill>
                <a:schemeClr val="tx1">
                  <a:lumMod val="65000"/>
                  <a:lumOff val="35000"/>
                </a:schemeClr>
              </a:solidFill>
              <a:latin typeface="Arial" pitchFamily="34" charset="0"/>
              <a:cs typeface="Arial" pitchFamily="34" charset="0"/>
            </a:endParaRPr>
          </a:p>
          <a:p>
            <a:pPr marL="0" indent="0">
              <a:buNone/>
            </a:pPr>
            <a:endParaRPr lang="en-GB" sz="1200" b="0" dirty="0" smtClean="0">
              <a:solidFill>
                <a:schemeClr val="tx1">
                  <a:lumMod val="65000"/>
                  <a:lumOff val="35000"/>
                </a:schemeClr>
              </a:solidFill>
              <a:latin typeface="Arial" pitchFamily="34" charset="0"/>
              <a:cs typeface="Arial" pitchFamily="34" charset="0"/>
            </a:endParaRPr>
          </a:p>
          <a:p>
            <a:pPr marL="0" indent="0">
              <a:buNone/>
            </a:pPr>
            <a:endParaRPr lang="en-GB" sz="1200" b="0" dirty="0" smtClean="0">
              <a:solidFill>
                <a:schemeClr val="tx1">
                  <a:lumMod val="65000"/>
                  <a:lumOff val="35000"/>
                </a:schemeClr>
              </a:solidFill>
              <a:latin typeface="Arial" pitchFamily="34" charset="0"/>
              <a:cs typeface="Arial" pitchFamily="34" charset="0"/>
            </a:endParaRPr>
          </a:p>
          <a:p>
            <a:pPr marL="0" indent="0">
              <a:buNone/>
            </a:pPr>
            <a:endParaRPr lang="en-GB" sz="1200" b="0" dirty="0">
              <a:solidFill>
                <a:schemeClr val="tx1">
                  <a:lumMod val="65000"/>
                  <a:lumOff val="35000"/>
                </a:schemeClr>
              </a:solidFill>
              <a:latin typeface="Arial" pitchFamily="34" charset="0"/>
              <a:cs typeface="Arial" pitchFamily="34" charset="0"/>
            </a:endParaRPr>
          </a:p>
          <a:p>
            <a:pPr marL="0" indent="0">
              <a:buNone/>
            </a:pPr>
            <a:r>
              <a:rPr lang="en-GB" sz="1200" b="0" u="sng" dirty="0" smtClean="0">
                <a:solidFill>
                  <a:schemeClr val="tx1">
                    <a:lumMod val="65000"/>
                    <a:lumOff val="35000"/>
                  </a:schemeClr>
                </a:solidFill>
                <a:latin typeface="Arial" pitchFamily="34" charset="0"/>
                <a:cs typeface="Arial" pitchFamily="34" charset="0"/>
              </a:rPr>
              <a:t>Gluing</a:t>
            </a:r>
            <a:endParaRPr lang="en-GB" sz="1200" b="0" u="sng" dirty="0">
              <a:solidFill>
                <a:schemeClr val="tx1">
                  <a:lumMod val="65000"/>
                  <a:lumOff val="35000"/>
                </a:schemeClr>
              </a:solidFill>
              <a:latin typeface="Arial" pitchFamily="34" charset="0"/>
              <a:cs typeface="Arial" pitchFamily="34" charset="0"/>
            </a:endParaRPr>
          </a:p>
          <a:p>
            <a:pPr marL="0" indent="0">
              <a:buNone/>
            </a:pPr>
            <a:r>
              <a:rPr lang="en-GB" sz="1200" b="0" dirty="0" smtClean="0">
                <a:solidFill>
                  <a:schemeClr val="tx1">
                    <a:lumMod val="65000"/>
                    <a:lumOff val="35000"/>
                  </a:schemeClr>
                </a:solidFill>
                <a:latin typeface="Arial" pitchFamily="34" charset="0"/>
                <a:cs typeface="Arial" pitchFamily="34" charset="0"/>
              </a:rPr>
              <a:t>Extreme Durable MDF can be bonded with a range of glues including PU</a:t>
            </a:r>
            <a:r>
              <a:rPr lang="en-GB" sz="1200" b="0" dirty="0">
                <a:solidFill>
                  <a:schemeClr val="tx1">
                    <a:lumMod val="65000"/>
                    <a:lumOff val="35000"/>
                  </a:schemeClr>
                </a:solidFill>
                <a:latin typeface="Arial" pitchFamily="34" charset="0"/>
                <a:cs typeface="Arial" pitchFamily="34" charset="0"/>
              </a:rPr>
              <a:t>, Epoxy, PRF and EPI</a:t>
            </a:r>
            <a:r>
              <a:rPr lang="en-GB" sz="1200" b="0" dirty="0" smtClean="0">
                <a:solidFill>
                  <a:schemeClr val="tx1">
                    <a:lumMod val="65000"/>
                    <a:lumOff val="35000"/>
                  </a:schemeClr>
                </a:solidFill>
                <a:latin typeface="Arial" pitchFamily="34" charset="0"/>
                <a:cs typeface="Arial" pitchFamily="34" charset="0"/>
              </a:rPr>
              <a:t>.</a:t>
            </a:r>
          </a:p>
          <a:p>
            <a:pPr marL="0" indent="0">
              <a:buNone/>
            </a:pPr>
            <a:endParaRPr lang="en-GB" sz="1200" b="0" dirty="0" smtClean="0">
              <a:solidFill>
                <a:schemeClr val="tx1">
                  <a:lumMod val="65000"/>
                  <a:lumOff val="35000"/>
                </a:schemeClr>
              </a:solidFill>
              <a:latin typeface="Arial" pitchFamily="34" charset="0"/>
              <a:cs typeface="Arial" pitchFamily="34" charset="0"/>
            </a:endParaRPr>
          </a:p>
          <a:p>
            <a:pPr marL="0" indent="0">
              <a:buNone/>
            </a:pPr>
            <a:endParaRPr lang="en-GB" sz="1200" b="0" dirty="0">
              <a:solidFill>
                <a:schemeClr val="tx1">
                  <a:lumMod val="65000"/>
                  <a:lumOff val="35000"/>
                </a:schemeClr>
              </a:solidFill>
              <a:latin typeface="Arial" pitchFamily="34" charset="0"/>
              <a:cs typeface="Arial" pitchFamily="34" charset="0"/>
            </a:endParaRPr>
          </a:p>
          <a:p>
            <a:pPr marL="0" indent="0">
              <a:buClr>
                <a:srgbClr val="E28C05"/>
              </a:buClr>
              <a:buNone/>
            </a:pPr>
            <a:r>
              <a:rPr lang="en-IE" sz="1200" b="0" u="sng" dirty="0">
                <a:solidFill>
                  <a:schemeClr val="tx1">
                    <a:lumMod val="65000"/>
                    <a:lumOff val="35000"/>
                  </a:schemeClr>
                </a:solidFill>
                <a:latin typeface="Arial" pitchFamily="34" charset="0"/>
                <a:cs typeface="Arial" pitchFamily="34" charset="0"/>
              </a:rPr>
              <a:t>Sanding</a:t>
            </a:r>
          </a:p>
          <a:p>
            <a:pPr marL="0" indent="0">
              <a:buClr>
                <a:srgbClr val="E28C05"/>
              </a:buClr>
              <a:buNone/>
            </a:pPr>
            <a:r>
              <a:rPr lang="en-IE" sz="1200" b="0" dirty="0">
                <a:solidFill>
                  <a:schemeClr val="tx1">
                    <a:lumMod val="65000"/>
                    <a:lumOff val="35000"/>
                  </a:schemeClr>
                </a:solidFill>
                <a:latin typeface="Arial" pitchFamily="34" charset="0"/>
                <a:cs typeface="Arial" pitchFamily="34" charset="0"/>
              </a:rPr>
              <a:t>Can be sanded with fine sandpaper to achieve a smooth finish.</a:t>
            </a:r>
          </a:p>
          <a:p>
            <a:pPr marL="0" indent="0">
              <a:buNone/>
            </a:pPr>
            <a:endParaRPr lang="en-GB" sz="1200" b="0" dirty="0">
              <a:solidFill>
                <a:schemeClr val="tx1">
                  <a:lumMod val="65000"/>
                  <a:lumOff val="35000"/>
                </a:schemeClr>
              </a:solidFill>
              <a:latin typeface="Arial" pitchFamily="34" charset="0"/>
              <a:cs typeface="Arial" pitchFamily="34" charset="0"/>
            </a:endParaRPr>
          </a:p>
          <a:p>
            <a:pPr marL="0" indent="0">
              <a:buClr>
                <a:srgbClr val="E28C05"/>
              </a:buClr>
              <a:buFont typeface="Wingdings" pitchFamily="2" charset="2"/>
              <a:buNone/>
            </a:pPr>
            <a:endParaRPr lang="en-IE" sz="1200" b="0" dirty="0" smtClean="0">
              <a:solidFill>
                <a:schemeClr val="tx1">
                  <a:lumMod val="65000"/>
                  <a:lumOff val="35000"/>
                </a:schemeClr>
              </a:solidFill>
              <a:latin typeface="Arial" pitchFamily="34" charset="0"/>
              <a:cs typeface="Arial" pitchFamily="34" charset="0"/>
            </a:endParaRPr>
          </a:p>
          <a:p>
            <a:pPr marL="0" indent="0">
              <a:buClr>
                <a:srgbClr val="E28C05"/>
              </a:buClr>
              <a:buFont typeface="Wingdings" pitchFamily="2" charset="2"/>
              <a:buNone/>
            </a:pPr>
            <a:r>
              <a:rPr lang="en-IE" sz="1200" b="0" dirty="0" smtClean="0">
                <a:solidFill>
                  <a:schemeClr val="tx1">
                    <a:lumMod val="65000"/>
                    <a:lumOff val="35000"/>
                  </a:schemeClr>
                </a:solidFill>
                <a:latin typeface="Arial" pitchFamily="34" charset="0"/>
                <a:cs typeface="Arial" pitchFamily="34" charset="0"/>
              </a:rPr>
              <a:t> </a:t>
            </a:r>
            <a:endParaRPr lang="en-GB" sz="1200" b="0" dirty="0" smtClean="0">
              <a:solidFill>
                <a:schemeClr val="tx1">
                  <a:lumMod val="65000"/>
                  <a:lumOff val="35000"/>
                </a:schemeClr>
              </a:solidFill>
              <a:latin typeface="Arial" pitchFamily="34" charset="0"/>
              <a:cs typeface="Arial" pitchFamily="34" charset="0"/>
            </a:endParaRPr>
          </a:p>
          <a:p>
            <a:pPr marL="0" indent="0">
              <a:buClr>
                <a:srgbClr val="E28C05"/>
              </a:buClr>
              <a:buFont typeface="Wingdings" pitchFamily="2" charset="2"/>
              <a:buNone/>
            </a:pPr>
            <a:endParaRPr lang="en-IE" sz="1200" b="0" dirty="0" smtClean="0">
              <a:solidFill>
                <a:schemeClr val="tx1">
                  <a:lumMod val="65000"/>
                  <a:lumOff val="35000"/>
                </a:schemeClr>
              </a:solidFill>
              <a:latin typeface="Arial" pitchFamily="34" charset="0"/>
              <a:cs typeface="Arial" pitchFamily="34" charset="0"/>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512" y="1634252"/>
            <a:ext cx="1057275" cy="369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87672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grayscl/>
            <a:extLst>
              <a:ext uri="{BEBA8EAE-BF5A-486C-A8C5-ECC9F3942E4B}">
                <a14:imgProps xmlns:a14="http://schemas.microsoft.com/office/drawing/2010/main">
                  <a14:imgLayer r:embed="rId4">
                    <a14:imgEffect>
                      <a14:saturation sat="33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159929" y="116633"/>
            <a:ext cx="2179823" cy="2164684"/>
          </a:xfrm>
          <a:prstGeom prst="rect">
            <a:avLst/>
          </a:prstGeom>
          <a:noFill/>
          <a:ln>
            <a:noFill/>
          </a:ln>
          <a:effectLst>
            <a:glow rad="127000">
              <a:schemeClr val="accent1">
                <a:alpha val="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3802" y="116632"/>
            <a:ext cx="8294662" cy="1079500"/>
          </a:xfrm>
        </p:spPr>
        <p:txBody>
          <a:bodyPr/>
          <a:lstStyle/>
          <a:p>
            <a:r>
              <a:rPr lang="en-IE" sz="2800" dirty="0" smtClean="0"/>
              <a:t>Coating performance warranties</a:t>
            </a:r>
            <a:endParaRPr lang="en-IE" sz="2800" dirty="0"/>
          </a:p>
        </p:txBody>
      </p:sp>
      <p:sp>
        <p:nvSpPr>
          <p:cNvPr id="4" name="Content Placeholder 3"/>
          <p:cNvSpPr>
            <a:spLocks noGrp="1"/>
          </p:cNvSpPr>
          <p:nvPr>
            <p:ph idx="1"/>
          </p:nvPr>
        </p:nvSpPr>
        <p:spPr>
          <a:xfrm>
            <a:off x="467543" y="1340768"/>
            <a:ext cx="5454285" cy="4680520"/>
          </a:xfrm>
        </p:spPr>
        <p:txBody>
          <a:bodyPr>
            <a:noAutofit/>
          </a:bodyPr>
          <a:lstStyle/>
          <a:p>
            <a:pPr>
              <a:buClr>
                <a:schemeClr val="tx1">
                  <a:lumMod val="75000"/>
                  <a:lumOff val="25000"/>
                </a:schemeClr>
              </a:buClr>
            </a:pPr>
            <a:r>
              <a:rPr lang="en-IE" sz="2000" dirty="0" smtClean="0"/>
              <a:t>A </a:t>
            </a:r>
            <a:r>
              <a:rPr lang="en-IE" sz="2000" dirty="0"/>
              <a:t>number of coating manufacturers have successfully trialled the acetylated wood fibreboard</a:t>
            </a:r>
          </a:p>
          <a:p>
            <a:pPr>
              <a:buClr>
                <a:schemeClr val="tx1">
                  <a:lumMod val="75000"/>
                  <a:lumOff val="25000"/>
                </a:schemeClr>
              </a:buClr>
            </a:pPr>
            <a:endParaRPr lang="en-IE" sz="2000" dirty="0"/>
          </a:p>
          <a:p>
            <a:pPr>
              <a:buClr>
                <a:schemeClr val="tx1">
                  <a:lumMod val="75000"/>
                  <a:lumOff val="25000"/>
                </a:schemeClr>
              </a:buClr>
            </a:pPr>
            <a:r>
              <a:rPr lang="en-IE" sz="2000" dirty="0" smtClean="0"/>
              <a:t>Extended </a:t>
            </a:r>
            <a:r>
              <a:rPr lang="en-IE" sz="2000" dirty="0"/>
              <a:t>coating warranties on exterior joinery and cladding manufactured from Extreme Durable MDF and with a fully factory finished approved system.</a:t>
            </a:r>
          </a:p>
          <a:p>
            <a:pPr>
              <a:buClr>
                <a:schemeClr val="tx1">
                  <a:lumMod val="75000"/>
                  <a:lumOff val="25000"/>
                </a:schemeClr>
              </a:buClr>
            </a:pPr>
            <a:endParaRPr lang="en-IE" sz="2000" dirty="0"/>
          </a:p>
          <a:p>
            <a:pPr>
              <a:buClr>
                <a:schemeClr val="tx1">
                  <a:lumMod val="75000"/>
                  <a:lumOff val="25000"/>
                </a:schemeClr>
              </a:buClr>
            </a:pPr>
            <a:r>
              <a:rPr lang="en-IE" sz="2000" dirty="0" smtClean="0"/>
              <a:t>Warranties up </a:t>
            </a:r>
            <a:r>
              <a:rPr lang="en-IE" sz="2000" dirty="0"/>
              <a:t>to 10-15 years respectively on opaque finishes</a:t>
            </a:r>
          </a:p>
          <a:p>
            <a:pPr>
              <a:buClr>
                <a:schemeClr val="tx1">
                  <a:lumMod val="75000"/>
                  <a:lumOff val="25000"/>
                </a:schemeClr>
              </a:buClr>
            </a:pPr>
            <a:endParaRPr lang="en-IE" sz="2000" dirty="0"/>
          </a:p>
          <a:p>
            <a:pPr>
              <a:buClr>
                <a:schemeClr val="tx1">
                  <a:lumMod val="75000"/>
                  <a:lumOff val="25000"/>
                </a:schemeClr>
              </a:buClr>
            </a:pPr>
            <a:r>
              <a:rPr lang="en-IE" sz="2000" dirty="0"/>
              <a:t>Other leading coating companies are working on their own testing and warranties</a:t>
            </a:r>
          </a:p>
          <a:p>
            <a:pPr marL="0" indent="0">
              <a:buClr>
                <a:schemeClr val="tx1">
                  <a:lumMod val="75000"/>
                  <a:lumOff val="25000"/>
                </a:schemeClr>
              </a:buClr>
              <a:buNone/>
            </a:pPr>
            <a:endParaRPr lang="en-IE" sz="2400" dirty="0" smtClean="0"/>
          </a:p>
        </p:txBody>
      </p:sp>
      <p:pic>
        <p:nvPicPr>
          <p:cNvPr id="5"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77554" y="1340768"/>
            <a:ext cx="2671762"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51422" y="2281317"/>
            <a:ext cx="1724025"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2"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95602" y="5063739"/>
            <a:ext cx="25908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392057" y="3784479"/>
            <a:ext cx="2197893" cy="774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1349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02" y="116632"/>
            <a:ext cx="8294662" cy="1079500"/>
          </a:xfrm>
        </p:spPr>
        <p:txBody>
          <a:bodyPr/>
          <a:lstStyle/>
          <a:p>
            <a:r>
              <a:rPr lang="en-IE" sz="2800" dirty="0" smtClean="0"/>
              <a:t>Service life cost</a:t>
            </a:r>
            <a:endParaRPr lang="en-IE" sz="2800" dirty="0"/>
          </a:p>
        </p:txBody>
      </p:sp>
      <p:sp>
        <p:nvSpPr>
          <p:cNvPr id="4" name="Content Placeholder 3"/>
          <p:cNvSpPr>
            <a:spLocks noGrp="1"/>
          </p:cNvSpPr>
          <p:nvPr>
            <p:ph idx="1"/>
          </p:nvPr>
        </p:nvSpPr>
        <p:spPr>
          <a:xfrm>
            <a:off x="467544" y="1412776"/>
            <a:ext cx="5291000" cy="4680520"/>
          </a:xfrm>
        </p:spPr>
        <p:txBody>
          <a:bodyPr>
            <a:normAutofit fontScale="92500"/>
          </a:bodyPr>
          <a:lstStyle/>
          <a:p>
            <a:pPr algn="just">
              <a:buClr>
                <a:schemeClr val="tx1">
                  <a:lumMod val="75000"/>
                  <a:lumOff val="25000"/>
                </a:schemeClr>
              </a:buClr>
            </a:pPr>
            <a:r>
              <a:rPr lang="en-IE" sz="2000" dirty="0" smtClean="0"/>
              <a:t>BM TRADA service life cost analysis, comparing softwood &amp; hardwood plywood with MTE</a:t>
            </a:r>
          </a:p>
          <a:p>
            <a:pPr algn="just">
              <a:buClr>
                <a:schemeClr val="tx1">
                  <a:lumMod val="75000"/>
                  <a:lumOff val="25000"/>
                </a:schemeClr>
              </a:buClr>
            </a:pPr>
            <a:endParaRPr lang="en-IE" sz="1700" dirty="0" smtClean="0"/>
          </a:p>
          <a:p>
            <a:pPr algn="just">
              <a:buClr>
                <a:schemeClr val="tx1">
                  <a:lumMod val="75000"/>
                  <a:lumOff val="25000"/>
                </a:schemeClr>
              </a:buClr>
            </a:pPr>
            <a:r>
              <a:rPr lang="en-IE" sz="2000" dirty="0" smtClean="0"/>
              <a:t>Initial </a:t>
            </a:r>
            <a:r>
              <a:rPr lang="en-IE" sz="2000" dirty="0"/>
              <a:t>cost of coated </a:t>
            </a:r>
            <a:r>
              <a:rPr lang="en-IE" sz="2000" dirty="0" smtClean="0"/>
              <a:t>MTE in </a:t>
            </a:r>
            <a:r>
              <a:rPr lang="en-IE" sz="2000" dirty="0"/>
              <a:t>line with coated exterior grade </a:t>
            </a:r>
            <a:r>
              <a:rPr lang="en-IE" sz="2000" dirty="0" smtClean="0"/>
              <a:t>plywood</a:t>
            </a:r>
          </a:p>
          <a:p>
            <a:pPr algn="just">
              <a:buClr>
                <a:schemeClr val="tx1">
                  <a:lumMod val="75000"/>
                  <a:lumOff val="25000"/>
                </a:schemeClr>
              </a:buClr>
            </a:pPr>
            <a:endParaRPr lang="en-IE" sz="1700" dirty="0"/>
          </a:p>
          <a:p>
            <a:pPr algn="just">
              <a:buClr>
                <a:schemeClr val="tx1">
                  <a:lumMod val="75000"/>
                  <a:lumOff val="25000"/>
                </a:schemeClr>
              </a:buClr>
            </a:pPr>
            <a:r>
              <a:rPr lang="en-IE" sz="2000" dirty="0"/>
              <a:t>MTE has much lower cost during total service life due to long maintenance </a:t>
            </a:r>
            <a:r>
              <a:rPr lang="en-IE" sz="2000" dirty="0" smtClean="0"/>
              <a:t>intervals</a:t>
            </a:r>
          </a:p>
          <a:p>
            <a:pPr algn="just">
              <a:buClr>
                <a:schemeClr val="tx1">
                  <a:lumMod val="75000"/>
                  <a:lumOff val="25000"/>
                </a:schemeClr>
              </a:buClr>
            </a:pPr>
            <a:endParaRPr lang="en-IE" sz="1700" dirty="0"/>
          </a:p>
          <a:p>
            <a:pPr algn="just">
              <a:buClr>
                <a:schemeClr val="tx1">
                  <a:lumMod val="75000"/>
                  <a:lumOff val="25000"/>
                </a:schemeClr>
              </a:buClr>
            </a:pPr>
            <a:r>
              <a:rPr lang="en-IE" sz="2000" dirty="0"/>
              <a:t>Financial advantage from a very early </a:t>
            </a:r>
            <a:r>
              <a:rPr lang="en-IE" sz="2000" dirty="0" smtClean="0"/>
              <a:t>stage</a:t>
            </a:r>
          </a:p>
          <a:p>
            <a:pPr algn="just">
              <a:buClr>
                <a:schemeClr val="tx1">
                  <a:lumMod val="75000"/>
                  <a:lumOff val="25000"/>
                </a:schemeClr>
              </a:buClr>
            </a:pPr>
            <a:endParaRPr lang="en-IE" sz="1700" dirty="0"/>
          </a:p>
          <a:p>
            <a:pPr algn="just">
              <a:buClr>
                <a:schemeClr val="tx1">
                  <a:lumMod val="75000"/>
                  <a:lumOff val="25000"/>
                </a:schemeClr>
              </a:buClr>
            </a:pPr>
            <a:r>
              <a:rPr lang="en-IE" sz="2000" dirty="0"/>
              <a:t>No need for replacement or repair </a:t>
            </a:r>
            <a:r>
              <a:rPr lang="en-IE" sz="2000" dirty="0" smtClean="0"/>
              <a:t>if </a:t>
            </a:r>
            <a:r>
              <a:rPr lang="en-IE" sz="2000" dirty="0"/>
              <a:t>maintenance is poor</a:t>
            </a:r>
          </a:p>
          <a:p>
            <a:pPr marL="0" indent="0">
              <a:buClr>
                <a:schemeClr val="tx1">
                  <a:lumMod val="75000"/>
                  <a:lumOff val="25000"/>
                </a:schemeClr>
              </a:buClr>
              <a:buNone/>
            </a:pPr>
            <a:endParaRPr lang="en-IE" sz="2400" dirty="0" smtClean="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7544" y="6237312"/>
            <a:ext cx="2585853" cy="48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68144" y="1519487"/>
            <a:ext cx="3024336" cy="414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16327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02" y="116632"/>
            <a:ext cx="8294662" cy="1079500"/>
          </a:xfrm>
        </p:spPr>
        <p:txBody>
          <a:bodyPr/>
          <a:lstStyle/>
          <a:p>
            <a:r>
              <a:rPr lang="en-GB" sz="2800" dirty="0">
                <a:solidFill>
                  <a:schemeClr val="tx1">
                    <a:lumMod val="75000"/>
                    <a:lumOff val="25000"/>
                  </a:schemeClr>
                </a:solidFill>
                <a:cs typeface="Arial" pitchFamily="34" charset="0"/>
              </a:rPr>
              <a:t>Advantages &amp; Disadvantages</a:t>
            </a:r>
            <a:endParaRPr lang="en-IE" sz="2800" dirty="0">
              <a:solidFill>
                <a:schemeClr val="tx1">
                  <a:lumMod val="75000"/>
                  <a:lumOff val="25000"/>
                </a:schemeClr>
              </a:solidFill>
              <a:cs typeface="Arial" pitchFamily="34" charset="0"/>
            </a:endParaRPr>
          </a:p>
        </p:txBody>
      </p:sp>
      <p:sp>
        <p:nvSpPr>
          <p:cNvPr id="4" name="Content Placeholder 3"/>
          <p:cNvSpPr>
            <a:spLocks noGrp="1"/>
          </p:cNvSpPr>
          <p:nvPr>
            <p:ph idx="1"/>
          </p:nvPr>
        </p:nvSpPr>
        <p:spPr>
          <a:xfrm>
            <a:off x="478971" y="1412776"/>
            <a:ext cx="3833949" cy="4680520"/>
          </a:xfrm>
        </p:spPr>
        <p:txBody>
          <a:bodyPr/>
          <a:lstStyle/>
          <a:p>
            <a:pPr marL="0" indent="0" algn="just">
              <a:buNone/>
            </a:pPr>
            <a:r>
              <a:rPr lang="en-GB" sz="2000" dirty="0"/>
              <a:t>Advantages</a:t>
            </a:r>
          </a:p>
          <a:p>
            <a:pPr marL="0" indent="0" algn="just">
              <a:buNone/>
            </a:pPr>
            <a:endParaRPr lang="en-IE" sz="1800" dirty="0"/>
          </a:p>
          <a:p>
            <a:pPr>
              <a:buClr>
                <a:schemeClr val="tx1">
                  <a:lumMod val="75000"/>
                  <a:lumOff val="25000"/>
                </a:schemeClr>
              </a:buClr>
            </a:pPr>
            <a:r>
              <a:rPr lang="en-IE" sz="1800" dirty="0"/>
              <a:t>Lower maintenance cost</a:t>
            </a:r>
          </a:p>
          <a:p>
            <a:pPr>
              <a:buClr>
                <a:schemeClr val="tx1">
                  <a:lumMod val="75000"/>
                  <a:lumOff val="25000"/>
                </a:schemeClr>
              </a:buClr>
            </a:pPr>
            <a:r>
              <a:rPr lang="en-IE" sz="1800" dirty="0" smtClean="0"/>
              <a:t>Excellent machining capabilities</a:t>
            </a:r>
            <a:endParaRPr lang="en-IE" sz="1800" dirty="0"/>
          </a:p>
          <a:p>
            <a:pPr>
              <a:buClr>
                <a:schemeClr val="tx1">
                  <a:lumMod val="75000"/>
                  <a:lumOff val="25000"/>
                </a:schemeClr>
              </a:buClr>
            </a:pPr>
            <a:r>
              <a:rPr lang="en-IE" sz="1800" dirty="0" smtClean="0"/>
              <a:t>Lightweight compared </a:t>
            </a:r>
            <a:r>
              <a:rPr lang="en-IE" sz="1800" dirty="0"/>
              <a:t>to non </a:t>
            </a:r>
            <a:r>
              <a:rPr lang="en-IE" sz="2000" dirty="0"/>
              <a:t>wood</a:t>
            </a:r>
            <a:r>
              <a:rPr lang="en-IE" sz="1800" dirty="0"/>
              <a:t> </a:t>
            </a:r>
            <a:r>
              <a:rPr lang="en-IE" sz="1800" dirty="0" smtClean="0"/>
              <a:t>alternatives</a:t>
            </a:r>
            <a:endParaRPr lang="en-IE" sz="1800" dirty="0"/>
          </a:p>
          <a:p>
            <a:pPr>
              <a:buClr>
                <a:schemeClr val="tx1">
                  <a:lumMod val="75000"/>
                  <a:lumOff val="25000"/>
                </a:schemeClr>
              </a:buClr>
            </a:pPr>
            <a:r>
              <a:rPr lang="en-IE" sz="1800" dirty="0" smtClean="0"/>
              <a:t>FSC </a:t>
            </a:r>
            <a:r>
              <a:rPr lang="en-IE" sz="1800" dirty="0"/>
              <a:t>certified</a:t>
            </a:r>
          </a:p>
          <a:p>
            <a:pPr>
              <a:buClr>
                <a:schemeClr val="tx1">
                  <a:lumMod val="75000"/>
                  <a:lumOff val="25000"/>
                </a:schemeClr>
              </a:buClr>
            </a:pPr>
            <a:r>
              <a:rPr lang="en-IE" sz="1800" dirty="0"/>
              <a:t>60 year service </a:t>
            </a:r>
            <a:r>
              <a:rPr lang="en-IE" sz="1800" dirty="0" smtClean="0"/>
              <a:t>life</a:t>
            </a:r>
          </a:p>
          <a:p>
            <a:pPr>
              <a:buClr>
                <a:schemeClr val="tx1">
                  <a:lumMod val="75000"/>
                  <a:lumOff val="25000"/>
                </a:schemeClr>
              </a:buClr>
            </a:pPr>
            <a:r>
              <a:rPr lang="en-IE" sz="1800" dirty="0"/>
              <a:t>Coating performance extended</a:t>
            </a:r>
          </a:p>
          <a:p>
            <a:pPr>
              <a:buClr>
                <a:schemeClr val="tx1">
                  <a:lumMod val="75000"/>
                  <a:lumOff val="25000"/>
                </a:schemeClr>
              </a:buClr>
            </a:pPr>
            <a:r>
              <a:rPr lang="en-IE" sz="1800" dirty="0" smtClean="0"/>
              <a:t>50 </a:t>
            </a:r>
            <a:r>
              <a:rPr lang="en-IE" sz="1800" dirty="0"/>
              <a:t>year manufacturer guarantee</a:t>
            </a:r>
            <a:endParaRPr lang="en-GB" sz="1800" dirty="0"/>
          </a:p>
          <a:p>
            <a:pPr marL="0" indent="0" algn="just">
              <a:buClr>
                <a:srgbClr val="E28C05"/>
              </a:buClr>
              <a:buNone/>
            </a:pPr>
            <a:endParaRPr lang="en-GB" sz="1200" dirty="0" smtClean="0"/>
          </a:p>
          <a:p>
            <a:pPr marL="0" indent="0" algn="just">
              <a:buClr>
                <a:srgbClr val="E28C05"/>
              </a:buClr>
              <a:buNone/>
            </a:pPr>
            <a:endParaRPr lang="en-IE" sz="1200" dirty="0"/>
          </a:p>
          <a:p>
            <a:pPr marL="0" indent="0" algn="just">
              <a:buClr>
                <a:srgbClr val="E28C05"/>
              </a:buClr>
              <a:buNone/>
            </a:pPr>
            <a:r>
              <a:rPr lang="en-IE" sz="1200" dirty="0"/>
              <a:t> </a:t>
            </a:r>
            <a:endParaRPr lang="en-GB" sz="1200" dirty="0" smtClean="0"/>
          </a:p>
          <a:p>
            <a:pPr marL="0" indent="0" algn="just">
              <a:buClr>
                <a:srgbClr val="E28C05"/>
              </a:buClr>
              <a:buNone/>
            </a:pPr>
            <a:endParaRPr lang="en-IE" sz="1200" dirty="0" smtClean="0"/>
          </a:p>
        </p:txBody>
      </p:sp>
      <p:sp>
        <p:nvSpPr>
          <p:cNvPr id="12" name="Content Placeholder 3"/>
          <p:cNvSpPr txBox="1">
            <a:spLocks/>
          </p:cNvSpPr>
          <p:nvPr/>
        </p:nvSpPr>
        <p:spPr bwMode="auto">
          <a:xfrm>
            <a:off x="4746171" y="1412776"/>
            <a:ext cx="3907972"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lr>
                <a:srgbClr val="D68127"/>
              </a:buClr>
              <a:buFont typeface="Wingdings" pitchFamily="2" charset="2"/>
              <a:buChar char="§"/>
              <a:defRPr sz="2400" b="1">
                <a:solidFill>
                  <a:srgbClr val="007934"/>
                </a:solidFill>
                <a:latin typeface="+mn-lt"/>
                <a:ea typeface="+mn-ea"/>
                <a:cs typeface="+mn-cs"/>
              </a:defRPr>
            </a:lvl1pPr>
            <a:lvl2pPr marL="742950" indent="-285750" algn="l" rtl="0" eaLnBrk="1" fontAlgn="base" hangingPunct="1">
              <a:spcBef>
                <a:spcPct val="20000"/>
              </a:spcBef>
              <a:spcAft>
                <a:spcPct val="0"/>
              </a:spcAft>
              <a:buClr>
                <a:srgbClr val="D68127"/>
              </a:buClr>
              <a:buFont typeface="Wingdings" pitchFamily="2" charset="2"/>
              <a:buChar char="§"/>
              <a:defRPr sz="2200" b="1">
                <a:solidFill>
                  <a:srgbClr val="007934"/>
                </a:solidFill>
                <a:latin typeface="+mn-lt"/>
                <a:ea typeface="+mn-ea"/>
              </a:defRPr>
            </a:lvl2pPr>
            <a:lvl3pPr marL="1143000" indent="-228600" algn="l" rtl="0" eaLnBrk="1" fontAlgn="base" hangingPunct="1">
              <a:spcBef>
                <a:spcPct val="20000"/>
              </a:spcBef>
              <a:spcAft>
                <a:spcPct val="0"/>
              </a:spcAft>
              <a:buClr>
                <a:srgbClr val="D68127"/>
              </a:buClr>
              <a:buFont typeface="Wingdings" pitchFamily="2" charset="2"/>
              <a:buChar char="§"/>
              <a:defRPr sz="2000" b="1">
                <a:solidFill>
                  <a:srgbClr val="007934"/>
                </a:solidFill>
                <a:latin typeface="+mn-lt"/>
                <a:ea typeface="+mn-ea"/>
              </a:defRPr>
            </a:lvl3pPr>
            <a:lvl4pPr marL="1600200" indent="-228600" algn="l" rtl="0" eaLnBrk="1" fontAlgn="base" hangingPunct="1">
              <a:spcBef>
                <a:spcPct val="20000"/>
              </a:spcBef>
              <a:spcAft>
                <a:spcPct val="0"/>
              </a:spcAft>
              <a:buClr>
                <a:srgbClr val="D68127"/>
              </a:buClr>
              <a:buFont typeface="Wingdings" pitchFamily="2" charset="2"/>
              <a:buChar char="§"/>
              <a:defRPr b="1">
                <a:solidFill>
                  <a:srgbClr val="007934"/>
                </a:solidFill>
                <a:latin typeface="+mn-lt"/>
                <a:ea typeface="+mn-ea"/>
              </a:defRPr>
            </a:lvl4pPr>
            <a:lvl5pPr marL="2057400" indent="-228600" algn="l" rtl="0" eaLnBrk="1" fontAlgn="base" hangingPunct="1">
              <a:spcBef>
                <a:spcPct val="20000"/>
              </a:spcBef>
              <a:spcAft>
                <a:spcPct val="0"/>
              </a:spcAft>
              <a:buClr>
                <a:srgbClr val="D68127"/>
              </a:buClr>
              <a:buFont typeface="Wingdings" pitchFamily="2" charset="2"/>
              <a:buChar char="§"/>
              <a:defRPr sz="1600" b="1">
                <a:solidFill>
                  <a:srgbClr val="007934"/>
                </a:solidFill>
                <a:latin typeface="+mn-lt"/>
                <a:ea typeface="+mn-ea"/>
              </a:defRPr>
            </a:lvl5pPr>
            <a:lvl6pPr marL="2514600" indent="-228600" algn="l" rtl="0" eaLnBrk="1" fontAlgn="base" hangingPunct="1">
              <a:spcBef>
                <a:spcPct val="20000"/>
              </a:spcBef>
              <a:spcAft>
                <a:spcPct val="0"/>
              </a:spcAft>
              <a:buClr>
                <a:srgbClr val="D68127"/>
              </a:buClr>
              <a:buFont typeface="Wingdings" charset="0"/>
              <a:buChar char="§"/>
              <a:defRPr sz="1600" b="1">
                <a:solidFill>
                  <a:srgbClr val="007934"/>
                </a:solidFill>
                <a:latin typeface="+mn-lt"/>
                <a:ea typeface="+mn-ea"/>
              </a:defRPr>
            </a:lvl6pPr>
            <a:lvl7pPr marL="2971800" indent="-228600" algn="l" rtl="0" eaLnBrk="1" fontAlgn="base" hangingPunct="1">
              <a:spcBef>
                <a:spcPct val="20000"/>
              </a:spcBef>
              <a:spcAft>
                <a:spcPct val="0"/>
              </a:spcAft>
              <a:buClr>
                <a:srgbClr val="D68127"/>
              </a:buClr>
              <a:buFont typeface="Wingdings" charset="0"/>
              <a:buChar char="§"/>
              <a:defRPr sz="1600" b="1">
                <a:solidFill>
                  <a:srgbClr val="007934"/>
                </a:solidFill>
                <a:latin typeface="+mn-lt"/>
                <a:ea typeface="+mn-ea"/>
              </a:defRPr>
            </a:lvl7pPr>
            <a:lvl8pPr marL="3429000" indent="-228600" algn="l" rtl="0" eaLnBrk="1" fontAlgn="base" hangingPunct="1">
              <a:spcBef>
                <a:spcPct val="20000"/>
              </a:spcBef>
              <a:spcAft>
                <a:spcPct val="0"/>
              </a:spcAft>
              <a:buClr>
                <a:srgbClr val="D68127"/>
              </a:buClr>
              <a:buFont typeface="Wingdings" charset="0"/>
              <a:buChar char="§"/>
              <a:defRPr sz="1600" b="1">
                <a:solidFill>
                  <a:srgbClr val="007934"/>
                </a:solidFill>
                <a:latin typeface="+mn-lt"/>
                <a:ea typeface="+mn-ea"/>
              </a:defRPr>
            </a:lvl8pPr>
            <a:lvl9pPr marL="3886200" indent="-228600" algn="l" rtl="0" eaLnBrk="1" fontAlgn="base" hangingPunct="1">
              <a:spcBef>
                <a:spcPct val="20000"/>
              </a:spcBef>
              <a:spcAft>
                <a:spcPct val="0"/>
              </a:spcAft>
              <a:buClr>
                <a:srgbClr val="D68127"/>
              </a:buClr>
              <a:buFont typeface="Wingdings" charset="0"/>
              <a:buChar char="§"/>
              <a:defRPr sz="1600" b="1">
                <a:solidFill>
                  <a:srgbClr val="007934"/>
                </a:solidFill>
                <a:latin typeface="+mn-lt"/>
                <a:ea typeface="+mn-ea"/>
              </a:defRPr>
            </a:lvl9pPr>
          </a:lstStyle>
          <a:p>
            <a:pPr marL="0" indent="0" algn="just">
              <a:buNone/>
            </a:pPr>
            <a:r>
              <a:rPr lang="en-GB" sz="2000" b="0" dirty="0">
                <a:solidFill>
                  <a:schemeClr val="tx1">
                    <a:lumMod val="65000"/>
                    <a:lumOff val="35000"/>
                  </a:schemeClr>
                </a:solidFill>
                <a:latin typeface="Arial" pitchFamily="34" charset="0"/>
                <a:cs typeface="Arial" pitchFamily="34" charset="0"/>
              </a:rPr>
              <a:t>Disadvantages</a:t>
            </a:r>
          </a:p>
          <a:p>
            <a:pPr marL="0" indent="0" algn="just">
              <a:buNone/>
            </a:pPr>
            <a:endParaRPr lang="en-IE" sz="2000" b="0" dirty="0">
              <a:solidFill>
                <a:schemeClr val="tx1">
                  <a:lumMod val="65000"/>
                  <a:lumOff val="35000"/>
                </a:schemeClr>
              </a:solidFill>
              <a:latin typeface="Arial" pitchFamily="34" charset="0"/>
              <a:cs typeface="Arial" pitchFamily="34" charset="0"/>
            </a:endParaRPr>
          </a:p>
          <a:p>
            <a:pPr>
              <a:buClr>
                <a:schemeClr val="tx1">
                  <a:lumMod val="75000"/>
                  <a:lumOff val="25000"/>
                </a:schemeClr>
              </a:buClr>
              <a:buFont typeface="Arial" pitchFamily="34" charset="0"/>
              <a:buChar char="•"/>
            </a:pPr>
            <a:r>
              <a:rPr lang="en-IE" sz="1800" b="0" dirty="0">
                <a:solidFill>
                  <a:schemeClr val="tx1">
                    <a:lumMod val="65000"/>
                    <a:lumOff val="35000"/>
                  </a:schemeClr>
                </a:solidFill>
                <a:latin typeface="Arial" pitchFamily="34" charset="0"/>
                <a:cs typeface="Arial" pitchFamily="34" charset="0"/>
              </a:rPr>
              <a:t>High grade stainless steel fixings required</a:t>
            </a:r>
          </a:p>
          <a:p>
            <a:pPr>
              <a:buClr>
                <a:schemeClr val="tx1">
                  <a:lumMod val="75000"/>
                  <a:lumOff val="25000"/>
                </a:schemeClr>
              </a:buClr>
              <a:buFont typeface="Arial" pitchFamily="34" charset="0"/>
              <a:buChar char="•"/>
            </a:pPr>
            <a:r>
              <a:rPr lang="en-IE" sz="1800" b="0" dirty="0">
                <a:solidFill>
                  <a:schemeClr val="tx1">
                    <a:lumMod val="65000"/>
                    <a:lumOff val="35000"/>
                  </a:schemeClr>
                </a:solidFill>
                <a:latin typeface="Arial" pitchFamily="34" charset="0"/>
                <a:cs typeface="Arial" pitchFamily="34" charset="0"/>
              </a:rPr>
              <a:t>Adhesive curing times extended</a:t>
            </a:r>
          </a:p>
          <a:p>
            <a:pPr>
              <a:buClr>
                <a:schemeClr val="tx1">
                  <a:lumMod val="75000"/>
                  <a:lumOff val="25000"/>
                </a:schemeClr>
              </a:buClr>
              <a:buFont typeface="Arial" pitchFamily="34" charset="0"/>
              <a:buChar char="•"/>
            </a:pPr>
            <a:r>
              <a:rPr lang="en-IE" sz="1800" b="0" dirty="0">
                <a:solidFill>
                  <a:schemeClr val="tx1">
                    <a:lumMod val="65000"/>
                    <a:lumOff val="35000"/>
                  </a:schemeClr>
                </a:solidFill>
                <a:latin typeface="Arial" pitchFamily="34" charset="0"/>
                <a:cs typeface="Arial" pitchFamily="34" charset="0"/>
              </a:rPr>
              <a:t>More fixings needed for </a:t>
            </a:r>
            <a:r>
              <a:rPr lang="en-IE" sz="1800" b="0" dirty="0" smtClean="0">
                <a:solidFill>
                  <a:schemeClr val="tx1">
                    <a:lumMod val="65000"/>
                    <a:lumOff val="35000"/>
                  </a:schemeClr>
                </a:solidFill>
                <a:latin typeface="Arial" pitchFamily="34" charset="0"/>
                <a:cs typeface="Arial" pitchFamily="34" charset="0"/>
              </a:rPr>
              <a:t>facades</a:t>
            </a:r>
            <a:endParaRPr lang="en-GB" sz="1800" b="0" dirty="0">
              <a:solidFill>
                <a:schemeClr val="tx1">
                  <a:lumMod val="65000"/>
                  <a:lumOff val="35000"/>
                </a:schemeClr>
              </a:solidFill>
              <a:latin typeface="Arial" pitchFamily="34" charset="0"/>
              <a:cs typeface="Arial" pitchFamily="34" charset="0"/>
            </a:endParaRPr>
          </a:p>
          <a:p>
            <a:pPr marL="0" indent="0" algn="just">
              <a:buClr>
                <a:srgbClr val="E28C05"/>
              </a:buClr>
              <a:buFont typeface="Wingdings" pitchFamily="2" charset="2"/>
              <a:buNone/>
            </a:pPr>
            <a:endParaRPr lang="en-GB" sz="2000" b="0" dirty="0" smtClean="0">
              <a:solidFill>
                <a:schemeClr val="tx1">
                  <a:lumMod val="65000"/>
                  <a:lumOff val="35000"/>
                </a:schemeClr>
              </a:solidFill>
              <a:latin typeface="Arial" pitchFamily="34" charset="0"/>
              <a:cs typeface="Arial" pitchFamily="34" charset="0"/>
            </a:endParaRPr>
          </a:p>
          <a:p>
            <a:pPr marL="0" indent="0" algn="just">
              <a:buClr>
                <a:srgbClr val="E28C05"/>
              </a:buClr>
              <a:buFont typeface="Wingdings" pitchFamily="2" charset="2"/>
              <a:buNone/>
            </a:pPr>
            <a:endParaRPr lang="en-IE" sz="2000" b="0" dirty="0" smtClean="0">
              <a:solidFill>
                <a:schemeClr val="tx1">
                  <a:lumMod val="65000"/>
                  <a:lumOff val="35000"/>
                </a:schemeClr>
              </a:solidFill>
              <a:latin typeface="Arial" pitchFamily="34" charset="0"/>
              <a:cs typeface="Arial" pitchFamily="34" charset="0"/>
            </a:endParaRPr>
          </a:p>
          <a:p>
            <a:pPr marL="0" indent="0" algn="just">
              <a:buClr>
                <a:srgbClr val="E28C05"/>
              </a:buClr>
              <a:buFont typeface="Wingdings" pitchFamily="2" charset="2"/>
              <a:buNone/>
            </a:pPr>
            <a:r>
              <a:rPr lang="en-IE" sz="2000" b="0" dirty="0" smtClean="0">
                <a:solidFill>
                  <a:schemeClr val="tx1">
                    <a:lumMod val="65000"/>
                    <a:lumOff val="35000"/>
                  </a:schemeClr>
                </a:solidFill>
                <a:latin typeface="Arial" pitchFamily="34" charset="0"/>
                <a:cs typeface="Arial" pitchFamily="34" charset="0"/>
              </a:rPr>
              <a:t> </a:t>
            </a:r>
            <a:endParaRPr lang="en-GB" sz="2000" b="0" dirty="0" smtClean="0">
              <a:solidFill>
                <a:schemeClr val="tx1">
                  <a:lumMod val="65000"/>
                  <a:lumOff val="35000"/>
                </a:schemeClr>
              </a:solidFill>
              <a:latin typeface="Arial" pitchFamily="34" charset="0"/>
              <a:cs typeface="Arial" pitchFamily="34" charset="0"/>
            </a:endParaRPr>
          </a:p>
          <a:p>
            <a:pPr marL="0" indent="0" algn="just">
              <a:buClr>
                <a:srgbClr val="E28C05"/>
              </a:buClr>
              <a:buFont typeface="Wingdings" pitchFamily="2" charset="2"/>
              <a:buNone/>
            </a:pPr>
            <a:endParaRPr lang="en-IE" sz="2000" b="0" dirty="0" smtClean="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17011337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02" y="116632"/>
            <a:ext cx="8294662" cy="1079500"/>
          </a:xfrm>
        </p:spPr>
        <p:txBody>
          <a:bodyPr/>
          <a:lstStyle/>
          <a:p>
            <a:r>
              <a:rPr lang="en-IE" sz="2800" dirty="0"/>
              <a:t>Independent Industry Bodies</a:t>
            </a:r>
          </a:p>
        </p:txBody>
      </p:sp>
      <p:sp>
        <p:nvSpPr>
          <p:cNvPr id="4" name="Content Placeholder 3"/>
          <p:cNvSpPr>
            <a:spLocks noGrp="1"/>
          </p:cNvSpPr>
          <p:nvPr>
            <p:ph idx="1"/>
          </p:nvPr>
        </p:nvSpPr>
        <p:spPr>
          <a:xfrm>
            <a:off x="467543" y="1562100"/>
            <a:ext cx="8251913" cy="4680520"/>
          </a:xfrm>
        </p:spPr>
        <p:txBody>
          <a:bodyPr/>
          <a:lstStyle/>
          <a:p>
            <a:pPr marL="0" indent="0" algn="ctr">
              <a:buNone/>
            </a:pPr>
            <a:endParaRPr lang="en-GB" sz="1800" i="1" dirty="0" smtClean="0"/>
          </a:p>
          <a:p>
            <a:pPr marL="0" indent="0" algn="ctr">
              <a:buNone/>
            </a:pPr>
            <a:r>
              <a:rPr lang="en-GB" sz="2000" i="1" dirty="0" smtClean="0"/>
              <a:t>‘</a:t>
            </a:r>
            <a:r>
              <a:rPr lang="en-GB" sz="2000" i="1" dirty="0"/>
              <a:t>An exterior joinery product (such as a cladding panel) prepared from Extreme Durable MDF, is likely to show significantly improved coating performance properties. If the cladding is designed and built to the principles of best practice (to minimise moisture ingress and maximise water shedding), factory finished using quality coatings it will provide exterior joinery of outstanding durability and dimensional  stability that would be likely to meet a 60 year service life requirement.’</a:t>
            </a:r>
          </a:p>
          <a:p>
            <a:pPr marL="0" indent="0">
              <a:buNone/>
            </a:pPr>
            <a:endParaRPr lang="en-GB" sz="2000" dirty="0" smtClean="0"/>
          </a:p>
          <a:p>
            <a:pPr marL="0" indent="0">
              <a:buNone/>
            </a:pPr>
            <a:endParaRPr lang="en-GB" sz="2000" dirty="0" smtClean="0"/>
          </a:p>
          <a:p>
            <a:pPr marL="0" indent="0" algn="r">
              <a:buNone/>
            </a:pPr>
            <a:r>
              <a:rPr lang="en-GB" sz="1600" dirty="0" smtClean="0"/>
              <a:t>Dr </a:t>
            </a:r>
            <a:r>
              <a:rPr lang="en-GB" sz="1600" dirty="0"/>
              <a:t>Ed </a:t>
            </a:r>
            <a:r>
              <a:rPr lang="en-GB" sz="1600" dirty="0" err="1"/>
              <a:t>Suttie</a:t>
            </a:r>
            <a:r>
              <a:rPr lang="en-GB" sz="1600" dirty="0"/>
              <a:t> </a:t>
            </a:r>
            <a:r>
              <a:rPr lang="en-GB" sz="1600" dirty="0" err="1"/>
              <a:t>MIWSc</a:t>
            </a:r>
            <a:r>
              <a:rPr lang="en-GB" sz="1600" dirty="0"/>
              <a:t>    </a:t>
            </a:r>
          </a:p>
          <a:p>
            <a:pPr marL="0" indent="0" algn="r">
              <a:buNone/>
            </a:pPr>
            <a:r>
              <a:rPr lang="en-GB" sz="1600" dirty="0"/>
              <a:t>Director, BRE Timber</a:t>
            </a:r>
          </a:p>
          <a:p>
            <a:pPr marL="0" indent="0">
              <a:buClr>
                <a:srgbClr val="E28C05"/>
              </a:buClr>
              <a:buNone/>
            </a:pPr>
            <a:endParaRPr lang="en-IE" sz="2000" dirty="0" smtClean="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4351" y="4869160"/>
            <a:ext cx="104933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7194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0837402"/>
              </p:ext>
            </p:extLst>
          </p:nvPr>
        </p:nvGraphicFramePr>
        <p:xfrm>
          <a:off x="467544" y="1375254"/>
          <a:ext cx="8496944" cy="4598321"/>
        </p:xfrm>
        <a:graphic>
          <a:graphicData uri="http://schemas.openxmlformats.org/drawingml/2006/table">
            <a:tbl>
              <a:tblPr/>
              <a:tblGrid>
                <a:gridCol w="1008112">
                  <a:extLst>
                    <a:ext uri="{9D8B030D-6E8A-4147-A177-3AD203B41FA5}">
                      <a16:colId xmlns:a16="http://schemas.microsoft.com/office/drawing/2014/main" val="20000"/>
                    </a:ext>
                  </a:extLst>
                </a:gridCol>
                <a:gridCol w="763582">
                  <a:extLst>
                    <a:ext uri="{9D8B030D-6E8A-4147-A177-3AD203B41FA5}">
                      <a16:colId xmlns:a16="http://schemas.microsoft.com/office/drawing/2014/main" val="20001"/>
                    </a:ext>
                  </a:extLst>
                </a:gridCol>
                <a:gridCol w="876294">
                  <a:extLst>
                    <a:ext uri="{9D8B030D-6E8A-4147-A177-3AD203B41FA5}">
                      <a16:colId xmlns:a16="http://schemas.microsoft.com/office/drawing/2014/main" val="20002"/>
                    </a:ext>
                  </a:extLst>
                </a:gridCol>
                <a:gridCol w="736388">
                  <a:extLst>
                    <a:ext uri="{9D8B030D-6E8A-4147-A177-3AD203B41FA5}">
                      <a16:colId xmlns:a16="http://schemas.microsoft.com/office/drawing/2014/main" val="20003"/>
                    </a:ext>
                  </a:extLst>
                </a:gridCol>
                <a:gridCol w="648072">
                  <a:extLst>
                    <a:ext uri="{9D8B030D-6E8A-4147-A177-3AD203B41FA5}">
                      <a16:colId xmlns:a16="http://schemas.microsoft.com/office/drawing/2014/main" val="20004"/>
                    </a:ext>
                  </a:extLst>
                </a:gridCol>
                <a:gridCol w="864096">
                  <a:extLst>
                    <a:ext uri="{9D8B030D-6E8A-4147-A177-3AD203B41FA5}">
                      <a16:colId xmlns:a16="http://schemas.microsoft.com/office/drawing/2014/main" val="20005"/>
                    </a:ext>
                  </a:extLst>
                </a:gridCol>
                <a:gridCol w="648072">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792088">
                  <a:extLst>
                    <a:ext uri="{9D8B030D-6E8A-4147-A177-3AD203B41FA5}">
                      <a16:colId xmlns:a16="http://schemas.microsoft.com/office/drawing/2014/main" val="20008"/>
                    </a:ext>
                  </a:extLst>
                </a:gridCol>
                <a:gridCol w="1440160">
                  <a:extLst>
                    <a:ext uri="{9D8B030D-6E8A-4147-A177-3AD203B41FA5}">
                      <a16:colId xmlns:a16="http://schemas.microsoft.com/office/drawing/2014/main" val="20009"/>
                    </a:ext>
                  </a:extLst>
                </a:gridCol>
              </a:tblGrid>
              <a:tr h="669889">
                <a:tc>
                  <a:txBody>
                    <a:bodyPr/>
                    <a:lstStyle/>
                    <a:p>
                      <a:pPr algn="ctr" fontAlgn="ctr"/>
                      <a:r>
                        <a:rPr lang="en-GB" sz="1000" b="1" i="0" u="none" strike="noStrike" dirty="0">
                          <a:solidFill>
                            <a:srgbClr val="000000"/>
                          </a:solidFill>
                          <a:effectLst/>
                          <a:latin typeface="Arial" pitchFamily="34" charset="0"/>
                          <a:cs typeface="Arial" pitchFamily="34" charset="0"/>
                        </a:rPr>
                        <a:t>Material</a:t>
                      </a:r>
                    </a:p>
                  </a:txBody>
                  <a:tcPr marL="6347" marR="6347" marT="63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fontAlgn="ctr"/>
                      <a:r>
                        <a:rPr lang="en-GB" sz="1000" b="1" i="0" u="none" strike="noStrike" dirty="0">
                          <a:solidFill>
                            <a:srgbClr val="000000"/>
                          </a:solidFill>
                          <a:effectLst/>
                          <a:latin typeface="Arial" pitchFamily="34" charset="0"/>
                          <a:cs typeface="Arial" pitchFamily="34" charset="0"/>
                        </a:rPr>
                        <a:t>Cost</a:t>
                      </a: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fontAlgn="ctr"/>
                      <a:r>
                        <a:rPr lang="en-GB" sz="1000" b="1" i="0" u="none" strike="noStrike" dirty="0">
                          <a:solidFill>
                            <a:srgbClr val="000000"/>
                          </a:solidFill>
                          <a:effectLst/>
                          <a:latin typeface="Arial" pitchFamily="34" charset="0"/>
                          <a:cs typeface="Arial" pitchFamily="34" charset="0"/>
                        </a:rPr>
                        <a:t>Width</a:t>
                      </a: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fontAlgn="ctr"/>
                      <a:r>
                        <a:rPr lang="en-GB" sz="1000" b="1" i="0" u="none" strike="noStrike" dirty="0">
                          <a:solidFill>
                            <a:srgbClr val="000000"/>
                          </a:solidFill>
                          <a:effectLst/>
                          <a:latin typeface="Arial" pitchFamily="34" charset="0"/>
                          <a:cs typeface="Arial" pitchFamily="34" charset="0"/>
                        </a:rPr>
                        <a:t>Labour cost for fixing</a:t>
                      </a: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fontAlgn="ctr"/>
                      <a:r>
                        <a:rPr lang="en-GB" sz="1000" b="1" i="0" u="none" strike="noStrike" dirty="0" smtClean="0">
                          <a:solidFill>
                            <a:srgbClr val="000000"/>
                          </a:solidFill>
                          <a:effectLst/>
                          <a:latin typeface="Arial" pitchFamily="34" charset="0"/>
                          <a:cs typeface="Arial" pitchFamily="34" charset="0"/>
                        </a:rPr>
                        <a:t>Batten/</a:t>
                      </a:r>
                    </a:p>
                    <a:p>
                      <a:pPr algn="ctr" fontAlgn="ctr"/>
                      <a:r>
                        <a:rPr lang="en-GB" sz="1000" b="1" i="0" u="none" strike="noStrike" dirty="0" smtClean="0">
                          <a:solidFill>
                            <a:srgbClr val="000000"/>
                          </a:solidFill>
                          <a:effectLst/>
                          <a:latin typeface="Arial" pitchFamily="34" charset="0"/>
                          <a:cs typeface="Arial" pitchFamily="34" charset="0"/>
                        </a:rPr>
                        <a:t>support  </a:t>
                      </a:r>
                      <a:r>
                        <a:rPr lang="en-GB" sz="1000" b="1" i="0" u="none" strike="noStrike" dirty="0">
                          <a:solidFill>
                            <a:srgbClr val="000000"/>
                          </a:solidFill>
                          <a:effectLst/>
                          <a:latin typeface="Arial" pitchFamily="34" charset="0"/>
                          <a:cs typeface="Arial" pitchFamily="34" charset="0"/>
                        </a:rPr>
                        <a:t>system</a:t>
                      </a: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fontAlgn="ctr"/>
                      <a:r>
                        <a:rPr lang="en-GB" sz="1000" b="1" i="0" u="none" strike="noStrike" dirty="0">
                          <a:solidFill>
                            <a:srgbClr val="000000"/>
                          </a:solidFill>
                          <a:effectLst/>
                          <a:latin typeface="Arial" pitchFamily="34" charset="0"/>
                          <a:cs typeface="Arial" pitchFamily="34" charset="0"/>
                        </a:rPr>
                        <a:t>Surface finish</a:t>
                      </a: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fontAlgn="ctr"/>
                      <a:r>
                        <a:rPr lang="en-GB" sz="1000" b="1" i="0" u="none" strike="noStrike" dirty="0">
                          <a:solidFill>
                            <a:srgbClr val="000000"/>
                          </a:solidFill>
                          <a:effectLst/>
                          <a:latin typeface="Arial" pitchFamily="34" charset="0"/>
                          <a:cs typeface="Arial" pitchFamily="34" charset="0"/>
                        </a:rPr>
                        <a:t>Re - coat costs</a:t>
                      </a: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fontAlgn="ctr"/>
                      <a:r>
                        <a:rPr lang="en-GB" sz="1000" b="1" i="0" u="none" strike="noStrike" dirty="0">
                          <a:solidFill>
                            <a:srgbClr val="000000"/>
                          </a:solidFill>
                          <a:effectLst/>
                          <a:latin typeface="Arial" pitchFamily="34" charset="0"/>
                          <a:cs typeface="Arial" pitchFamily="34" charset="0"/>
                        </a:rPr>
                        <a:t>Service life</a:t>
                      </a: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fontAlgn="ctr"/>
                      <a:r>
                        <a:rPr lang="en-GB" sz="1000" b="1" i="0" u="none" strike="noStrike" dirty="0">
                          <a:solidFill>
                            <a:srgbClr val="000000"/>
                          </a:solidFill>
                          <a:effectLst/>
                          <a:latin typeface="Arial" pitchFamily="34" charset="0"/>
                          <a:cs typeface="Arial" pitchFamily="34" charset="0"/>
                        </a:rPr>
                        <a:t>Initial cost (</a:t>
                      </a:r>
                      <a:r>
                        <a:rPr lang="en-GB" sz="1000" b="1" i="0" u="none" strike="noStrike" dirty="0" err="1">
                          <a:solidFill>
                            <a:srgbClr val="000000"/>
                          </a:solidFill>
                          <a:effectLst/>
                          <a:latin typeface="Arial" pitchFamily="34" charset="0"/>
                          <a:cs typeface="Arial" pitchFamily="34" charset="0"/>
                        </a:rPr>
                        <a:t>inc.</a:t>
                      </a:r>
                      <a:r>
                        <a:rPr lang="en-GB" sz="1000" b="1" i="0" u="none" strike="noStrike" dirty="0">
                          <a:solidFill>
                            <a:srgbClr val="000000"/>
                          </a:solidFill>
                          <a:effectLst/>
                          <a:latin typeface="Arial" pitchFamily="34" charset="0"/>
                          <a:cs typeface="Arial" pitchFamily="34" charset="0"/>
                        </a:rPr>
                        <a:t> support system)</a:t>
                      </a: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fontAlgn="ctr"/>
                      <a:r>
                        <a:rPr lang="en-GB" sz="1000" b="1" i="0" u="none" strike="noStrike" dirty="0">
                          <a:solidFill>
                            <a:srgbClr val="000000"/>
                          </a:solidFill>
                          <a:effectLst/>
                          <a:latin typeface="Arial" pitchFamily="34" charset="0"/>
                          <a:cs typeface="Arial" pitchFamily="34" charset="0"/>
                        </a:rPr>
                        <a:t>60 year lifetime cost (</a:t>
                      </a:r>
                      <a:r>
                        <a:rPr lang="en-GB" sz="1000" b="1" i="0" u="none" strike="noStrike" dirty="0" err="1">
                          <a:solidFill>
                            <a:srgbClr val="000000"/>
                          </a:solidFill>
                          <a:effectLst/>
                          <a:latin typeface="Arial" pitchFamily="34" charset="0"/>
                          <a:cs typeface="Arial" pitchFamily="34" charset="0"/>
                        </a:rPr>
                        <a:t>inc.</a:t>
                      </a:r>
                      <a:r>
                        <a:rPr lang="en-GB" sz="1000" b="1" i="0" u="none" strike="noStrike" dirty="0">
                          <a:solidFill>
                            <a:srgbClr val="000000"/>
                          </a:solidFill>
                          <a:effectLst/>
                          <a:latin typeface="Arial" pitchFamily="34" charset="0"/>
                          <a:cs typeface="Arial" pitchFamily="34" charset="0"/>
                        </a:rPr>
                        <a:t> support system)</a:t>
                      </a:r>
                    </a:p>
                  </a:txBody>
                  <a:tcPr marL="6347" marR="6347" marT="634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665105">
                <a:tc>
                  <a:txBody>
                    <a:bodyPr/>
                    <a:lstStyle/>
                    <a:p>
                      <a:pPr algn="ctr" fontAlgn="ctr"/>
                      <a:r>
                        <a:rPr lang="en-GB" sz="1000" b="0" i="0" u="none" strike="noStrike" dirty="0">
                          <a:solidFill>
                            <a:srgbClr val="000000"/>
                          </a:solidFill>
                          <a:effectLst/>
                          <a:latin typeface="Arial" pitchFamily="34" charset="0"/>
                          <a:cs typeface="Arial" pitchFamily="34" charset="0"/>
                        </a:rPr>
                        <a:t>Extreme Durable Fibreboard</a:t>
                      </a:r>
                    </a:p>
                  </a:txBody>
                  <a:tcPr marL="6347" marR="6347" marT="63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Arial" pitchFamily="34" charset="0"/>
                          <a:cs typeface="Arial" pitchFamily="34" charset="0"/>
                        </a:rPr>
                        <a:t>£40 - </a:t>
                      </a:r>
                      <a:r>
                        <a:rPr lang="en-GB" sz="1000" b="0" i="0" u="none" strike="noStrike" dirty="0" smtClean="0">
                          <a:solidFill>
                            <a:srgbClr val="000000"/>
                          </a:solidFill>
                          <a:effectLst/>
                          <a:latin typeface="Arial" pitchFamily="34" charset="0"/>
                          <a:cs typeface="Arial" pitchFamily="34" charset="0"/>
                        </a:rPr>
                        <a:t>50m²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Arial" pitchFamily="34" charset="0"/>
                          <a:cs typeface="Arial" pitchFamily="34" charset="0"/>
                        </a:rPr>
                        <a:t>Up to 2240mm</a:t>
                      </a: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dirty="0" smtClean="0">
                          <a:solidFill>
                            <a:srgbClr val="000000"/>
                          </a:solidFill>
                          <a:effectLst/>
                          <a:latin typeface="Arial" pitchFamily="34" charset="0"/>
                          <a:cs typeface="Arial" pitchFamily="34" charset="0"/>
                        </a:rPr>
                        <a:t>Easy</a:t>
                      </a:r>
                    </a:p>
                    <a:p>
                      <a:pPr algn="ctr" fontAlgn="ctr"/>
                      <a:r>
                        <a:rPr lang="en-GB" sz="1000" b="0" i="0" u="none" strike="noStrike" dirty="0" smtClean="0">
                          <a:solidFill>
                            <a:srgbClr val="000000"/>
                          </a:solidFill>
                          <a:effectLst/>
                          <a:latin typeface="Arial" pitchFamily="34" charset="0"/>
                          <a:cs typeface="Arial" pitchFamily="34" charset="0"/>
                        </a:rPr>
                        <a:t> </a:t>
                      </a:r>
                      <a:r>
                        <a:rPr lang="en-GB" sz="1000" b="0" i="0" u="none" strike="noStrike" dirty="0">
                          <a:solidFill>
                            <a:srgbClr val="000000"/>
                          </a:solidFill>
                          <a:effectLst/>
                          <a:latin typeface="Arial" pitchFamily="34" charset="0"/>
                          <a:cs typeface="Arial" pitchFamily="34" charset="0"/>
                        </a:rPr>
                        <a:t>£</a:t>
                      </a:r>
                      <a:r>
                        <a:rPr lang="en-GB" sz="1000" b="0" i="0" u="none" strike="noStrike" dirty="0" smtClean="0">
                          <a:solidFill>
                            <a:srgbClr val="000000"/>
                          </a:solidFill>
                          <a:effectLst/>
                          <a:latin typeface="Arial" pitchFamily="34" charset="0"/>
                          <a:cs typeface="Arial" pitchFamily="34" charset="0"/>
                        </a:rPr>
                        <a:t>10-15/m²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Arial" pitchFamily="34" charset="0"/>
                          <a:cs typeface="Arial" pitchFamily="34" charset="0"/>
                        </a:rPr>
                        <a:t>£</a:t>
                      </a:r>
                      <a:r>
                        <a:rPr lang="en-GB" sz="1000" b="0" i="0" u="none" strike="noStrike" dirty="0" smtClean="0">
                          <a:solidFill>
                            <a:srgbClr val="000000"/>
                          </a:solidFill>
                          <a:effectLst/>
                          <a:latin typeface="Arial" pitchFamily="34" charset="0"/>
                          <a:cs typeface="Arial" pitchFamily="34" charset="0"/>
                        </a:rPr>
                        <a:t>10/m²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Arial" pitchFamily="34" charset="0"/>
                          <a:cs typeface="Arial" pitchFamily="34" charset="0"/>
                        </a:rPr>
                        <a:t>Included</a:t>
                      </a: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Arial" pitchFamily="34" charset="0"/>
                          <a:cs typeface="Arial" pitchFamily="34" charset="0"/>
                        </a:rPr>
                        <a:t>£</a:t>
                      </a:r>
                      <a:r>
                        <a:rPr lang="en-GB" sz="1000" b="0" i="0" u="none" strike="noStrike" dirty="0" smtClean="0">
                          <a:solidFill>
                            <a:srgbClr val="000000"/>
                          </a:solidFill>
                          <a:effectLst/>
                          <a:latin typeface="Arial" pitchFamily="34" charset="0"/>
                          <a:cs typeface="Arial" pitchFamily="34" charset="0"/>
                        </a:rPr>
                        <a:t>10/m²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Arial" pitchFamily="34" charset="0"/>
                          <a:cs typeface="Arial" pitchFamily="34" charset="0"/>
                        </a:rPr>
                        <a:t>60 </a:t>
                      </a:r>
                      <a:r>
                        <a:rPr lang="en-GB" sz="1000" b="0" i="0" u="none" strike="noStrike" dirty="0" smtClean="0">
                          <a:solidFill>
                            <a:srgbClr val="000000"/>
                          </a:solidFill>
                          <a:effectLst/>
                          <a:latin typeface="Arial" pitchFamily="34" charset="0"/>
                          <a:cs typeface="Arial" pitchFamily="34" charset="0"/>
                        </a:rPr>
                        <a:t>years</a:t>
                      </a:r>
                    </a:p>
                    <a:p>
                      <a:pPr algn="ctr" fontAlgn="ctr"/>
                      <a:r>
                        <a:rPr lang="en-GB" sz="1000" b="0" i="0" u="none" strike="noStrike" dirty="0" smtClean="0">
                          <a:solidFill>
                            <a:srgbClr val="000000"/>
                          </a:solidFill>
                          <a:effectLst/>
                          <a:latin typeface="Arial" pitchFamily="34" charset="0"/>
                          <a:cs typeface="Arial" pitchFamily="34" charset="0"/>
                        </a:rPr>
                        <a:t>10 years recoat</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Arial" pitchFamily="34" charset="0"/>
                          <a:cs typeface="Arial" pitchFamily="34" charset="0"/>
                        </a:rPr>
                        <a:t>£60 - </a:t>
                      </a:r>
                      <a:r>
                        <a:rPr lang="en-GB" sz="1000" b="0" i="0" u="none" strike="noStrike" dirty="0" smtClean="0">
                          <a:solidFill>
                            <a:srgbClr val="000000"/>
                          </a:solidFill>
                          <a:effectLst/>
                          <a:latin typeface="Arial" pitchFamily="34" charset="0"/>
                          <a:cs typeface="Arial" pitchFamily="34" charset="0"/>
                        </a:rPr>
                        <a:t>75m²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Arial" pitchFamily="34" charset="0"/>
                          <a:cs typeface="Arial" pitchFamily="34" charset="0"/>
                        </a:rPr>
                        <a:t>£120 - </a:t>
                      </a:r>
                      <a:r>
                        <a:rPr lang="en-GB" sz="1000" b="0" i="0" u="none" strike="noStrike" dirty="0" smtClean="0">
                          <a:solidFill>
                            <a:srgbClr val="000000"/>
                          </a:solidFill>
                          <a:effectLst/>
                          <a:latin typeface="Arial" pitchFamily="34" charset="0"/>
                          <a:cs typeface="Arial" pitchFamily="34" charset="0"/>
                        </a:rPr>
                        <a:t>135/m²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53144">
                <a:tc>
                  <a:txBody>
                    <a:bodyPr/>
                    <a:lstStyle/>
                    <a:p>
                      <a:pPr algn="ctr" fontAlgn="ctr"/>
                      <a:r>
                        <a:rPr lang="en-GB" sz="1000" b="0" i="0" u="none" strike="noStrike" dirty="0">
                          <a:solidFill>
                            <a:srgbClr val="000000"/>
                          </a:solidFill>
                          <a:effectLst/>
                          <a:latin typeface="Arial" pitchFamily="34" charset="0"/>
                          <a:cs typeface="Arial" pitchFamily="34" charset="0"/>
                        </a:rPr>
                        <a:t>Compact Laminate</a:t>
                      </a:r>
                    </a:p>
                  </a:txBody>
                  <a:tcPr marL="6347" marR="6347" marT="63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endParaRPr lang="en-GB" sz="1000" b="0" i="0" u="none" strike="noStrike" dirty="0" smtClean="0">
                        <a:solidFill>
                          <a:srgbClr val="000000"/>
                        </a:solidFill>
                        <a:effectLst/>
                        <a:latin typeface="Arial" pitchFamily="34" charset="0"/>
                        <a:cs typeface="Arial" pitchFamily="34" charset="0"/>
                      </a:endParaRPr>
                    </a:p>
                    <a:p>
                      <a:pPr algn="ctr" fontAlgn="ctr"/>
                      <a:r>
                        <a:rPr lang="en-GB" sz="1000" b="0" i="0" u="none" strike="noStrike" dirty="0" smtClean="0">
                          <a:solidFill>
                            <a:srgbClr val="000000"/>
                          </a:solidFill>
                          <a:effectLst/>
                          <a:latin typeface="Arial" pitchFamily="34" charset="0"/>
                          <a:cs typeface="Arial" pitchFamily="34" charset="0"/>
                        </a:rPr>
                        <a:t>£</a:t>
                      </a:r>
                      <a:r>
                        <a:rPr lang="en-GB" sz="1000" b="0" i="0" u="none" strike="noStrike" dirty="0">
                          <a:solidFill>
                            <a:srgbClr val="000000"/>
                          </a:solidFill>
                          <a:effectLst/>
                          <a:latin typeface="Arial" pitchFamily="34" charset="0"/>
                          <a:cs typeface="Arial" pitchFamily="34" charset="0"/>
                        </a:rPr>
                        <a:t>55 - £</a:t>
                      </a:r>
                      <a:r>
                        <a:rPr lang="en-GB" sz="1000" b="0" i="0" u="none" strike="noStrike" dirty="0" smtClean="0">
                          <a:solidFill>
                            <a:srgbClr val="000000"/>
                          </a:solidFill>
                          <a:effectLst/>
                          <a:latin typeface="Arial" pitchFamily="34" charset="0"/>
                          <a:cs typeface="Arial" pitchFamily="34" charset="0"/>
                        </a:rPr>
                        <a:t>75/m²</a:t>
                      </a:r>
                    </a:p>
                    <a:p>
                      <a:pPr algn="ctr" fontAlgn="ct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GB" sz="1000" b="0" i="0" u="none" strike="noStrike">
                          <a:solidFill>
                            <a:srgbClr val="000000"/>
                          </a:solidFill>
                          <a:effectLst/>
                          <a:latin typeface="Arial" pitchFamily="34" charset="0"/>
                          <a:cs typeface="Arial" pitchFamily="34" charset="0"/>
                        </a:rPr>
                        <a:t>Up to 1860mm</a:t>
                      </a: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GB" sz="1000" b="0" i="0" u="none" strike="noStrike" dirty="0">
                          <a:solidFill>
                            <a:srgbClr val="000000"/>
                          </a:solidFill>
                          <a:effectLst/>
                          <a:latin typeface="Arial" pitchFamily="34" charset="0"/>
                          <a:cs typeface="Arial" pitchFamily="34" charset="0"/>
                        </a:rPr>
                        <a:t>Difficult </a:t>
                      </a:r>
                      <a:endParaRPr lang="en-GB" sz="1000" b="0" i="0" u="none" strike="noStrike" dirty="0" smtClean="0">
                        <a:solidFill>
                          <a:srgbClr val="000000"/>
                        </a:solidFill>
                        <a:effectLst/>
                        <a:latin typeface="Arial" pitchFamily="34" charset="0"/>
                        <a:cs typeface="Arial" pitchFamily="34" charset="0"/>
                      </a:endParaRPr>
                    </a:p>
                    <a:p>
                      <a:pPr algn="ctr" fontAlgn="ctr"/>
                      <a:r>
                        <a:rPr lang="en-GB" sz="1000" b="0" i="0" u="none" strike="noStrike" dirty="0" smtClean="0">
                          <a:solidFill>
                            <a:srgbClr val="000000"/>
                          </a:solidFill>
                          <a:effectLst/>
                          <a:latin typeface="Arial" pitchFamily="34" charset="0"/>
                          <a:cs typeface="Arial" pitchFamily="34" charset="0"/>
                        </a:rPr>
                        <a:t>£25-35/m²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GB" sz="1000" b="0" i="0" u="none" strike="noStrike" dirty="0">
                          <a:solidFill>
                            <a:srgbClr val="000000"/>
                          </a:solidFill>
                          <a:effectLst/>
                          <a:latin typeface="Arial" pitchFamily="34" charset="0"/>
                          <a:cs typeface="Arial" pitchFamily="34" charset="0"/>
                        </a:rPr>
                        <a:t>£</a:t>
                      </a:r>
                      <a:r>
                        <a:rPr lang="en-GB" sz="1000" b="0" i="0" u="none" strike="noStrike" dirty="0" smtClean="0">
                          <a:solidFill>
                            <a:srgbClr val="000000"/>
                          </a:solidFill>
                          <a:effectLst/>
                          <a:latin typeface="Arial" pitchFamily="34" charset="0"/>
                          <a:cs typeface="Arial" pitchFamily="34" charset="0"/>
                        </a:rPr>
                        <a:t>25/m²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GB" sz="1000" b="0" i="0" u="none" strike="noStrike" dirty="0">
                          <a:solidFill>
                            <a:srgbClr val="000000"/>
                          </a:solidFill>
                          <a:effectLst/>
                          <a:latin typeface="Arial" pitchFamily="34" charset="0"/>
                          <a:cs typeface="Arial" pitchFamily="34" charset="0"/>
                        </a:rPr>
                        <a:t>Included</a:t>
                      </a: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GB" sz="1000" b="0" i="0" u="none" strike="noStrike" dirty="0">
                          <a:solidFill>
                            <a:srgbClr val="000000"/>
                          </a:solidFill>
                          <a:effectLst/>
                          <a:latin typeface="Arial" pitchFamily="34" charset="0"/>
                          <a:cs typeface="Arial" pitchFamily="34" charset="0"/>
                        </a:rPr>
                        <a:t>£</a:t>
                      </a:r>
                      <a:r>
                        <a:rPr lang="en-GB" sz="1000" b="0" i="0" u="none" strike="noStrike" dirty="0" smtClean="0">
                          <a:solidFill>
                            <a:srgbClr val="000000"/>
                          </a:solidFill>
                          <a:effectLst/>
                          <a:latin typeface="Arial" pitchFamily="34" charset="0"/>
                          <a:cs typeface="Arial" pitchFamily="34" charset="0"/>
                        </a:rPr>
                        <a:t>10/m²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GB" sz="1000" b="0" i="0" u="none" strike="noStrike" dirty="0">
                          <a:solidFill>
                            <a:srgbClr val="000000"/>
                          </a:solidFill>
                          <a:effectLst/>
                          <a:latin typeface="Arial" pitchFamily="34" charset="0"/>
                          <a:cs typeface="Arial" pitchFamily="34" charset="0"/>
                        </a:rPr>
                        <a:t>30 </a:t>
                      </a:r>
                      <a:r>
                        <a:rPr lang="en-GB" sz="1000" b="0" i="0" u="none" strike="noStrike" dirty="0" smtClean="0">
                          <a:solidFill>
                            <a:srgbClr val="000000"/>
                          </a:solidFill>
                          <a:effectLst/>
                          <a:latin typeface="Arial" pitchFamily="34" charset="0"/>
                          <a:cs typeface="Arial" pitchFamily="34" charset="0"/>
                        </a:rPr>
                        <a:t>years</a:t>
                      </a:r>
                    </a:p>
                    <a:p>
                      <a:pPr algn="ctr" fontAlgn="ctr"/>
                      <a:r>
                        <a:rPr lang="en-GB" sz="1000" b="0" i="0" u="none" strike="noStrike" dirty="0" smtClean="0">
                          <a:solidFill>
                            <a:srgbClr val="000000"/>
                          </a:solidFill>
                          <a:effectLst/>
                          <a:latin typeface="Arial" pitchFamily="34" charset="0"/>
                          <a:cs typeface="Arial" pitchFamily="34" charset="0"/>
                        </a:rPr>
                        <a:t>15 years</a:t>
                      </a:r>
                    </a:p>
                    <a:p>
                      <a:pPr algn="ctr" fontAlgn="ctr"/>
                      <a:r>
                        <a:rPr lang="en-GB" sz="1000" b="0" i="0" u="none" strike="noStrike" dirty="0" smtClean="0">
                          <a:solidFill>
                            <a:srgbClr val="000000"/>
                          </a:solidFill>
                          <a:effectLst/>
                          <a:latin typeface="Arial" pitchFamily="34" charset="0"/>
                          <a:cs typeface="Arial" pitchFamily="34" charset="0"/>
                        </a:rPr>
                        <a:t> recoat</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GB" sz="1000" b="0" i="0" u="none" strike="noStrike" dirty="0">
                          <a:solidFill>
                            <a:srgbClr val="000000"/>
                          </a:solidFill>
                          <a:effectLst/>
                          <a:latin typeface="Arial" pitchFamily="34" charset="0"/>
                          <a:cs typeface="Arial" pitchFamily="34" charset="0"/>
                        </a:rPr>
                        <a:t>£105 - £</a:t>
                      </a:r>
                      <a:r>
                        <a:rPr lang="en-GB" sz="1000" b="0" i="0" u="none" strike="noStrike" dirty="0" smtClean="0">
                          <a:solidFill>
                            <a:srgbClr val="000000"/>
                          </a:solidFill>
                          <a:effectLst/>
                          <a:latin typeface="Arial" pitchFamily="34" charset="0"/>
                          <a:cs typeface="Arial" pitchFamily="34" charset="0"/>
                        </a:rPr>
                        <a:t>120/m²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GB" sz="1000" b="0" i="0" u="none" strike="noStrike" dirty="0">
                          <a:solidFill>
                            <a:srgbClr val="000000"/>
                          </a:solidFill>
                          <a:effectLst/>
                          <a:latin typeface="Arial" pitchFamily="34" charset="0"/>
                          <a:cs typeface="Arial" pitchFamily="34" charset="0"/>
                        </a:rPr>
                        <a:t>£</a:t>
                      </a:r>
                      <a:r>
                        <a:rPr lang="en-GB" sz="1000" b="0" i="0" u="none" strike="noStrike" dirty="0" smtClean="0">
                          <a:solidFill>
                            <a:srgbClr val="000000"/>
                          </a:solidFill>
                          <a:effectLst/>
                          <a:latin typeface="Arial" pitchFamily="34" charset="0"/>
                          <a:cs typeface="Arial" pitchFamily="34" charset="0"/>
                        </a:rPr>
                        <a:t>240 </a:t>
                      </a:r>
                      <a:r>
                        <a:rPr lang="en-GB" sz="1000" b="0" i="0" u="none" strike="noStrike" dirty="0">
                          <a:solidFill>
                            <a:srgbClr val="000000"/>
                          </a:solidFill>
                          <a:effectLst/>
                          <a:latin typeface="Arial" pitchFamily="34" charset="0"/>
                          <a:cs typeface="Arial" pitchFamily="34" charset="0"/>
                        </a:rPr>
                        <a:t>- </a:t>
                      </a:r>
                      <a:r>
                        <a:rPr lang="en-GB" sz="1000" b="0" i="0" u="none" strike="noStrike" dirty="0" smtClean="0">
                          <a:solidFill>
                            <a:srgbClr val="000000"/>
                          </a:solidFill>
                          <a:effectLst/>
                          <a:latin typeface="Arial" pitchFamily="34" charset="0"/>
                          <a:cs typeface="Arial" pitchFamily="34" charset="0"/>
                        </a:rPr>
                        <a:t>270/m²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2"/>
                  </a:ext>
                </a:extLst>
              </a:tr>
              <a:tr h="645967">
                <a:tc>
                  <a:txBody>
                    <a:bodyPr/>
                    <a:lstStyle/>
                    <a:p>
                      <a:pPr algn="ctr" fontAlgn="ctr"/>
                      <a:r>
                        <a:rPr lang="en-GB" sz="1000" b="0" i="0" u="none" strike="noStrike">
                          <a:solidFill>
                            <a:srgbClr val="000000"/>
                          </a:solidFill>
                          <a:effectLst/>
                          <a:latin typeface="Arial" pitchFamily="34" charset="0"/>
                          <a:cs typeface="Arial" pitchFamily="34" charset="0"/>
                        </a:rPr>
                        <a:t>Fibre Cement</a:t>
                      </a:r>
                    </a:p>
                  </a:txBody>
                  <a:tcPr marL="6347" marR="6347" marT="63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Arial" pitchFamily="34" charset="0"/>
                          <a:cs typeface="Arial" pitchFamily="34" charset="0"/>
                        </a:rPr>
                        <a:t>£35-£</a:t>
                      </a:r>
                      <a:r>
                        <a:rPr lang="en-GB" sz="1000" b="0" i="0" u="none" strike="noStrike" dirty="0" smtClean="0">
                          <a:solidFill>
                            <a:srgbClr val="000000"/>
                          </a:solidFill>
                          <a:effectLst/>
                          <a:latin typeface="Arial" pitchFamily="34" charset="0"/>
                          <a:cs typeface="Arial" pitchFamily="34" charset="0"/>
                        </a:rPr>
                        <a:t>45/m²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Arial" pitchFamily="34" charset="0"/>
                          <a:cs typeface="Arial" pitchFamily="34" charset="0"/>
                        </a:rPr>
                        <a:t>Up to 200mm</a:t>
                      </a: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Arial" pitchFamily="34" charset="0"/>
                          <a:cs typeface="Arial" pitchFamily="34" charset="0"/>
                        </a:rPr>
                        <a:t>Difficult </a:t>
                      </a:r>
                      <a:endParaRPr lang="en-GB" sz="1000" b="0" i="0" u="none" strike="noStrike" dirty="0" smtClean="0">
                        <a:solidFill>
                          <a:srgbClr val="000000"/>
                        </a:solidFill>
                        <a:effectLst/>
                        <a:latin typeface="Arial" pitchFamily="34" charset="0"/>
                        <a:cs typeface="Arial" pitchFamily="34" charset="0"/>
                      </a:endParaRPr>
                    </a:p>
                    <a:p>
                      <a:pPr algn="ctr" fontAlgn="ctr"/>
                      <a:r>
                        <a:rPr lang="en-GB" sz="1000" b="0" i="0" u="none" strike="noStrike" dirty="0" smtClean="0">
                          <a:solidFill>
                            <a:srgbClr val="000000"/>
                          </a:solidFill>
                          <a:effectLst/>
                          <a:latin typeface="Arial" pitchFamily="34" charset="0"/>
                          <a:cs typeface="Arial" pitchFamily="34" charset="0"/>
                        </a:rPr>
                        <a:t>£20-30/m²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Arial" pitchFamily="34" charset="0"/>
                          <a:cs typeface="Arial" pitchFamily="34" charset="0"/>
                        </a:rPr>
                        <a:t>£</a:t>
                      </a:r>
                      <a:r>
                        <a:rPr lang="en-GB" sz="1000" b="0" i="0" u="none" strike="noStrike" dirty="0" smtClean="0">
                          <a:solidFill>
                            <a:srgbClr val="000000"/>
                          </a:solidFill>
                          <a:effectLst/>
                          <a:latin typeface="Arial" pitchFamily="34" charset="0"/>
                          <a:cs typeface="Arial" pitchFamily="34" charset="0"/>
                        </a:rPr>
                        <a:t>15/m²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Arial" pitchFamily="34" charset="0"/>
                          <a:cs typeface="Arial" pitchFamily="34" charset="0"/>
                        </a:rPr>
                        <a:t>Included</a:t>
                      </a: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Arial" pitchFamily="34" charset="0"/>
                          <a:cs typeface="Arial" pitchFamily="34" charset="0"/>
                        </a:rPr>
                        <a:t>£</a:t>
                      </a:r>
                      <a:r>
                        <a:rPr lang="en-GB" sz="1000" b="0" i="0" u="none" strike="noStrike" dirty="0" smtClean="0">
                          <a:solidFill>
                            <a:srgbClr val="000000"/>
                          </a:solidFill>
                          <a:effectLst/>
                          <a:latin typeface="Arial" pitchFamily="34" charset="0"/>
                          <a:cs typeface="Arial" pitchFamily="34" charset="0"/>
                        </a:rPr>
                        <a:t>10/m²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Arial" pitchFamily="34" charset="0"/>
                          <a:cs typeface="Arial" pitchFamily="34" charset="0"/>
                        </a:rPr>
                        <a:t>60 </a:t>
                      </a:r>
                      <a:r>
                        <a:rPr lang="en-GB" sz="1000" b="0" i="0" u="none" strike="noStrike" dirty="0" smtClean="0">
                          <a:solidFill>
                            <a:srgbClr val="000000"/>
                          </a:solidFill>
                          <a:effectLst/>
                          <a:latin typeface="Arial" pitchFamily="34" charset="0"/>
                          <a:cs typeface="Arial" pitchFamily="34" charset="0"/>
                        </a:rPr>
                        <a:t>years</a:t>
                      </a:r>
                    </a:p>
                    <a:p>
                      <a:pPr algn="ctr" fontAlgn="ctr"/>
                      <a:r>
                        <a:rPr lang="en-GB" sz="1000" b="0" i="0" u="none" strike="noStrike" dirty="0" smtClean="0">
                          <a:solidFill>
                            <a:srgbClr val="000000"/>
                          </a:solidFill>
                          <a:effectLst/>
                          <a:latin typeface="Arial" pitchFamily="34" charset="0"/>
                          <a:cs typeface="Arial" pitchFamily="34" charset="0"/>
                        </a:rPr>
                        <a:t>10 </a:t>
                      </a:r>
                      <a:r>
                        <a:rPr lang="en-GB" sz="1000" b="0" i="0" u="none" strike="noStrike" dirty="0">
                          <a:solidFill>
                            <a:srgbClr val="000000"/>
                          </a:solidFill>
                          <a:effectLst/>
                          <a:latin typeface="Arial" pitchFamily="34" charset="0"/>
                          <a:cs typeface="Arial" pitchFamily="34" charset="0"/>
                        </a:rPr>
                        <a:t>years </a:t>
                      </a:r>
                      <a:endParaRPr lang="en-GB" sz="1000" b="0" i="0" u="none" strike="noStrike" dirty="0" smtClean="0">
                        <a:solidFill>
                          <a:srgbClr val="000000"/>
                        </a:solidFill>
                        <a:effectLst/>
                        <a:latin typeface="Arial" pitchFamily="34" charset="0"/>
                        <a:cs typeface="Arial" pitchFamily="34" charset="0"/>
                      </a:endParaRPr>
                    </a:p>
                    <a:p>
                      <a:pPr algn="ctr" fontAlgn="ctr"/>
                      <a:r>
                        <a:rPr lang="en-GB" sz="1000" b="0" i="0" u="none" strike="noStrike" dirty="0" smtClean="0">
                          <a:solidFill>
                            <a:srgbClr val="000000"/>
                          </a:solidFill>
                          <a:effectLst/>
                          <a:latin typeface="Arial" pitchFamily="34" charset="0"/>
                          <a:cs typeface="Arial" pitchFamily="34" charset="0"/>
                        </a:rPr>
                        <a:t>recoat</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Arial" pitchFamily="34" charset="0"/>
                          <a:cs typeface="Arial" pitchFamily="34" charset="0"/>
                        </a:rPr>
                        <a:t>£70 - </a:t>
                      </a:r>
                      <a:r>
                        <a:rPr lang="en-GB" sz="1000" b="0" i="0" u="none" strike="noStrike" dirty="0" smtClean="0">
                          <a:solidFill>
                            <a:srgbClr val="000000"/>
                          </a:solidFill>
                          <a:effectLst/>
                          <a:latin typeface="Arial" pitchFamily="34" charset="0"/>
                          <a:cs typeface="Arial" pitchFamily="34" charset="0"/>
                        </a:rPr>
                        <a:t>£85/m²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Arial" pitchFamily="34" charset="0"/>
                          <a:cs typeface="Arial" pitchFamily="34" charset="0"/>
                        </a:rPr>
                        <a:t>£</a:t>
                      </a:r>
                      <a:r>
                        <a:rPr lang="en-GB" sz="1000" b="0" i="0" u="none" strike="noStrike" dirty="0" smtClean="0">
                          <a:solidFill>
                            <a:srgbClr val="000000"/>
                          </a:solidFill>
                          <a:effectLst/>
                          <a:latin typeface="Arial" pitchFamily="34" charset="0"/>
                          <a:cs typeface="Arial" pitchFamily="34" charset="0"/>
                        </a:rPr>
                        <a:t>120 </a:t>
                      </a:r>
                      <a:r>
                        <a:rPr lang="en-GB" sz="1000" b="0" i="0" u="none" strike="noStrike" dirty="0">
                          <a:solidFill>
                            <a:srgbClr val="000000"/>
                          </a:solidFill>
                          <a:effectLst/>
                          <a:latin typeface="Arial" pitchFamily="34" charset="0"/>
                          <a:cs typeface="Arial" pitchFamily="34" charset="0"/>
                        </a:rPr>
                        <a:t>- </a:t>
                      </a:r>
                      <a:r>
                        <a:rPr lang="en-GB" sz="1000" b="0" i="0" u="none" strike="noStrike" dirty="0" smtClean="0">
                          <a:solidFill>
                            <a:srgbClr val="000000"/>
                          </a:solidFill>
                          <a:effectLst/>
                          <a:latin typeface="Arial" pitchFamily="34" charset="0"/>
                          <a:cs typeface="Arial" pitchFamily="34" charset="0"/>
                        </a:rPr>
                        <a:t>135/m²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45967">
                <a:tc>
                  <a:txBody>
                    <a:bodyPr/>
                    <a:lstStyle/>
                    <a:p>
                      <a:pPr algn="ctr" fontAlgn="ctr"/>
                      <a:r>
                        <a:rPr lang="en-GB" sz="1000" b="0" i="0" u="none" strike="noStrike">
                          <a:solidFill>
                            <a:srgbClr val="000000"/>
                          </a:solidFill>
                          <a:effectLst/>
                          <a:latin typeface="Arial" pitchFamily="34" charset="0"/>
                          <a:cs typeface="Arial" pitchFamily="34" charset="0"/>
                        </a:rPr>
                        <a:t>Timber</a:t>
                      </a:r>
                    </a:p>
                  </a:txBody>
                  <a:tcPr marL="6347" marR="6347" marT="63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GB" sz="1000" b="0" i="0" u="none" strike="noStrike" dirty="0">
                          <a:solidFill>
                            <a:srgbClr val="000000"/>
                          </a:solidFill>
                          <a:effectLst/>
                          <a:latin typeface="Arial" pitchFamily="34" charset="0"/>
                          <a:cs typeface="Arial" pitchFamily="34" charset="0"/>
                        </a:rPr>
                        <a:t>£15 - £</a:t>
                      </a:r>
                      <a:r>
                        <a:rPr lang="en-GB" sz="1000" b="0" i="0" u="none" strike="noStrike" dirty="0" smtClean="0">
                          <a:solidFill>
                            <a:srgbClr val="000000"/>
                          </a:solidFill>
                          <a:effectLst/>
                          <a:latin typeface="Arial" pitchFamily="34" charset="0"/>
                          <a:cs typeface="Arial" pitchFamily="34" charset="0"/>
                        </a:rPr>
                        <a:t>50/m²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GB" sz="1000" b="0" i="0" u="none" strike="noStrike">
                          <a:solidFill>
                            <a:srgbClr val="000000"/>
                          </a:solidFill>
                          <a:effectLst/>
                          <a:latin typeface="Arial" pitchFamily="34" charset="0"/>
                          <a:cs typeface="Arial" pitchFamily="34" charset="0"/>
                        </a:rPr>
                        <a:t>Up to 225mm</a:t>
                      </a: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GB" sz="1000" b="0" i="0" u="none" strike="noStrike" dirty="0">
                          <a:solidFill>
                            <a:srgbClr val="000000"/>
                          </a:solidFill>
                          <a:effectLst/>
                          <a:latin typeface="Arial" pitchFamily="34" charset="0"/>
                          <a:cs typeface="Arial" pitchFamily="34" charset="0"/>
                        </a:rPr>
                        <a:t>Easy </a:t>
                      </a:r>
                      <a:endParaRPr lang="en-GB" sz="1000" b="0" i="0" u="none" strike="noStrike" dirty="0" smtClean="0">
                        <a:solidFill>
                          <a:srgbClr val="000000"/>
                        </a:solidFill>
                        <a:effectLst/>
                        <a:latin typeface="Arial" pitchFamily="34" charset="0"/>
                        <a:cs typeface="Arial" pitchFamily="34" charset="0"/>
                      </a:endParaRPr>
                    </a:p>
                    <a:p>
                      <a:pPr algn="ctr" fontAlgn="ctr"/>
                      <a:r>
                        <a:rPr lang="en-GB" sz="1000" b="0" i="0" u="none" strike="noStrike" dirty="0" smtClean="0">
                          <a:solidFill>
                            <a:srgbClr val="000000"/>
                          </a:solidFill>
                          <a:effectLst/>
                          <a:latin typeface="Arial" pitchFamily="34" charset="0"/>
                          <a:cs typeface="Arial" pitchFamily="34" charset="0"/>
                        </a:rPr>
                        <a:t>£10-15/m²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GB" sz="1000" b="0" i="0" u="none" strike="noStrike" dirty="0">
                          <a:solidFill>
                            <a:srgbClr val="000000"/>
                          </a:solidFill>
                          <a:effectLst/>
                          <a:latin typeface="Arial" pitchFamily="34" charset="0"/>
                          <a:cs typeface="Arial" pitchFamily="34" charset="0"/>
                        </a:rPr>
                        <a:t>£</a:t>
                      </a:r>
                      <a:r>
                        <a:rPr lang="en-GB" sz="1000" b="0" i="0" u="none" strike="noStrike" dirty="0" smtClean="0">
                          <a:solidFill>
                            <a:srgbClr val="000000"/>
                          </a:solidFill>
                          <a:effectLst/>
                          <a:latin typeface="Arial" pitchFamily="34" charset="0"/>
                          <a:cs typeface="Arial" pitchFamily="34" charset="0"/>
                        </a:rPr>
                        <a:t>10/m²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GB" sz="1000" b="0" i="0" u="none" strike="noStrike" dirty="0">
                          <a:solidFill>
                            <a:srgbClr val="000000"/>
                          </a:solidFill>
                          <a:effectLst/>
                          <a:latin typeface="Arial" pitchFamily="34" charset="0"/>
                          <a:cs typeface="Arial" pitchFamily="34" charset="0"/>
                        </a:rPr>
                        <a:t> Not included  £10- </a:t>
                      </a:r>
                      <a:r>
                        <a:rPr lang="en-GB" sz="1000" b="0" i="0" u="none" strike="noStrike" dirty="0" smtClean="0">
                          <a:solidFill>
                            <a:srgbClr val="000000"/>
                          </a:solidFill>
                          <a:effectLst/>
                          <a:latin typeface="Arial" pitchFamily="34" charset="0"/>
                          <a:cs typeface="Arial" pitchFamily="34" charset="0"/>
                        </a:rPr>
                        <a:t>20/m²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GB" sz="1000" b="0" i="0" u="none" strike="noStrike" dirty="0">
                          <a:solidFill>
                            <a:srgbClr val="000000"/>
                          </a:solidFill>
                          <a:effectLst/>
                          <a:latin typeface="Arial" pitchFamily="34" charset="0"/>
                          <a:cs typeface="Arial" pitchFamily="34" charset="0"/>
                        </a:rPr>
                        <a:t>£</a:t>
                      </a:r>
                      <a:r>
                        <a:rPr lang="en-GB" sz="1000" b="0" i="0" u="none" strike="noStrike" dirty="0" smtClean="0">
                          <a:solidFill>
                            <a:srgbClr val="000000"/>
                          </a:solidFill>
                          <a:effectLst/>
                          <a:latin typeface="Arial" pitchFamily="34" charset="0"/>
                          <a:cs typeface="Arial" pitchFamily="34" charset="0"/>
                        </a:rPr>
                        <a:t>10/m²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GB" sz="1000" b="0" i="0" u="none" strike="noStrike" dirty="0">
                          <a:solidFill>
                            <a:srgbClr val="000000"/>
                          </a:solidFill>
                          <a:effectLst/>
                          <a:latin typeface="Arial" pitchFamily="34" charset="0"/>
                          <a:cs typeface="Arial" pitchFamily="34" charset="0"/>
                        </a:rPr>
                        <a:t>30 </a:t>
                      </a:r>
                      <a:r>
                        <a:rPr lang="en-GB" sz="1000" b="0" i="0" u="none" strike="noStrike" dirty="0" smtClean="0">
                          <a:solidFill>
                            <a:srgbClr val="000000"/>
                          </a:solidFill>
                          <a:effectLst/>
                          <a:latin typeface="Arial" pitchFamily="34" charset="0"/>
                          <a:cs typeface="Arial" pitchFamily="34" charset="0"/>
                        </a:rPr>
                        <a:t>years</a:t>
                      </a:r>
                    </a:p>
                    <a:p>
                      <a:pPr algn="ctr" fontAlgn="ctr"/>
                      <a:r>
                        <a:rPr lang="en-GB" sz="1000" b="0" i="0" u="none" strike="noStrike" dirty="0" smtClean="0">
                          <a:solidFill>
                            <a:srgbClr val="000000"/>
                          </a:solidFill>
                          <a:effectLst/>
                          <a:latin typeface="Arial" pitchFamily="34" charset="0"/>
                          <a:cs typeface="Arial" pitchFamily="34" charset="0"/>
                        </a:rPr>
                        <a:t>3 </a:t>
                      </a:r>
                      <a:r>
                        <a:rPr lang="en-GB" sz="1000" b="0" i="0" u="none" strike="noStrike" dirty="0">
                          <a:solidFill>
                            <a:srgbClr val="000000"/>
                          </a:solidFill>
                          <a:effectLst/>
                          <a:latin typeface="Arial" pitchFamily="34" charset="0"/>
                          <a:cs typeface="Arial" pitchFamily="34" charset="0"/>
                        </a:rPr>
                        <a:t>-5 </a:t>
                      </a:r>
                      <a:r>
                        <a:rPr lang="en-GB" sz="1000" b="0" i="0" u="none" strike="noStrike" dirty="0" smtClean="0">
                          <a:solidFill>
                            <a:srgbClr val="000000"/>
                          </a:solidFill>
                          <a:effectLst/>
                          <a:latin typeface="Arial" pitchFamily="34" charset="0"/>
                          <a:cs typeface="Arial" pitchFamily="34" charset="0"/>
                        </a:rPr>
                        <a:t>years</a:t>
                      </a:r>
                    </a:p>
                    <a:p>
                      <a:pPr algn="ctr" fontAlgn="ctr"/>
                      <a:r>
                        <a:rPr lang="en-GB" sz="1000" b="0" i="0" u="none" strike="noStrike" dirty="0" smtClean="0">
                          <a:solidFill>
                            <a:srgbClr val="000000"/>
                          </a:solidFill>
                          <a:effectLst/>
                          <a:latin typeface="Arial" pitchFamily="34" charset="0"/>
                          <a:cs typeface="Arial" pitchFamily="34" charset="0"/>
                        </a:rPr>
                        <a:t>recoat</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GB" sz="1000" b="0" i="0" u="none" strike="noStrike" dirty="0">
                          <a:solidFill>
                            <a:srgbClr val="000000"/>
                          </a:solidFill>
                          <a:effectLst/>
                          <a:latin typeface="Arial" pitchFamily="34" charset="0"/>
                          <a:cs typeface="Arial" pitchFamily="34" charset="0"/>
                        </a:rPr>
                        <a:t>£45 - </a:t>
                      </a:r>
                      <a:r>
                        <a:rPr lang="en-GB" sz="1000" b="0" i="0" u="none" strike="noStrike" dirty="0" smtClean="0">
                          <a:solidFill>
                            <a:srgbClr val="000000"/>
                          </a:solidFill>
                          <a:effectLst/>
                          <a:latin typeface="Arial" pitchFamily="34" charset="0"/>
                          <a:cs typeface="Arial" pitchFamily="34" charset="0"/>
                        </a:rPr>
                        <a:t>85/m²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GB" sz="1000" b="0" i="0" u="none" strike="noStrike" dirty="0" smtClean="0">
                          <a:solidFill>
                            <a:srgbClr val="000000"/>
                          </a:solidFill>
                          <a:effectLst/>
                          <a:latin typeface="Arial" pitchFamily="34" charset="0"/>
                          <a:cs typeface="Arial" pitchFamily="34" charset="0"/>
                        </a:rPr>
                        <a:t>£210 </a:t>
                      </a:r>
                      <a:r>
                        <a:rPr lang="en-GB" sz="1000" b="0" i="0" u="none" strike="noStrike" dirty="0">
                          <a:solidFill>
                            <a:srgbClr val="000000"/>
                          </a:solidFill>
                          <a:effectLst/>
                          <a:latin typeface="Arial" pitchFamily="34" charset="0"/>
                          <a:cs typeface="Arial" pitchFamily="34" charset="0"/>
                        </a:rPr>
                        <a:t>- </a:t>
                      </a:r>
                      <a:r>
                        <a:rPr lang="en-GB" sz="1000" b="0" i="0" u="none" strike="noStrike" dirty="0" smtClean="0">
                          <a:solidFill>
                            <a:srgbClr val="000000"/>
                          </a:solidFill>
                          <a:effectLst/>
                          <a:latin typeface="Arial" pitchFamily="34" charset="0"/>
                          <a:cs typeface="Arial" pitchFamily="34" charset="0"/>
                        </a:rPr>
                        <a:t>£290/m²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4"/>
                  </a:ext>
                </a:extLst>
              </a:tr>
              <a:tr h="665105">
                <a:tc>
                  <a:txBody>
                    <a:bodyPr/>
                    <a:lstStyle/>
                    <a:p>
                      <a:pPr algn="ctr" fontAlgn="ctr"/>
                      <a:r>
                        <a:rPr lang="en-GB" sz="1000" b="0" i="0" u="none" strike="noStrike" dirty="0">
                          <a:solidFill>
                            <a:srgbClr val="000000"/>
                          </a:solidFill>
                          <a:effectLst/>
                          <a:latin typeface="Arial" pitchFamily="34" charset="0"/>
                          <a:cs typeface="Arial" pitchFamily="34" charset="0"/>
                        </a:rPr>
                        <a:t>High Density Wood Composite</a:t>
                      </a:r>
                    </a:p>
                  </a:txBody>
                  <a:tcPr marL="6347" marR="6347" marT="63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Arial" pitchFamily="34" charset="0"/>
                          <a:cs typeface="Arial" pitchFamily="34" charset="0"/>
                        </a:rPr>
                        <a:t>£35 - £</a:t>
                      </a:r>
                      <a:r>
                        <a:rPr lang="en-GB" sz="1000" b="0" i="0" u="none" strike="noStrike" dirty="0" smtClean="0">
                          <a:solidFill>
                            <a:srgbClr val="000000"/>
                          </a:solidFill>
                          <a:effectLst/>
                          <a:latin typeface="Arial" pitchFamily="34" charset="0"/>
                          <a:cs typeface="Arial" pitchFamily="34" charset="0"/>
                        </a:rPr>
                        <a:t>45/m²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a:solidFill>
                            <a:srgbClr val="000000"/>
                          </a:solidFill>
                          <a:effectLst/>
                          <a:latin typeface="Arial" pitchFamily="34" charset="0"/>
                          <a:cs typeface="Arial" pitchFamily="34" charset="0"/>
                        </a:rPr>
                        <a:t>Up to 296mm</a:t>
                      </a: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dirty="0" smtClean="0">
                          <a:solidFill>
                            <a:srgbClr val="000000"/>
                          </a:solidFill>
                          <a:effectLst/>
                          <a:latin typeface="Arial" pitchFamily="34" charset="0"/>
                          <a:cs typeface="Arial" pitchFamily="34" charset="0"/>
                        </a:rPr>
                        <a:t>Moderate</a:t>
                      </a:r>
                    </a:p>
                    <a:p>
                      <a:pPr algn="ctr" fontAlgn="ctr"/>
                      <a:r>
                        <a:rPr lang="en-GB" sz="1000" b="0" i="0" u="none" strike="noStrike" dirty="0" smtClean="0">
                          <a:solidFill>
                            <a:srgbClr val="000000"/>
                          </a:solidFill>
                          <a:effectLst/>
                          <a:latin typeface="Arial" pitchFamily="34" charset="0"/>
                          <a:cs typeface="Arial" pitchFamily="34" charset="0"/>
                        </a:rPr>
                        <a:t> </a:t>
                      </a:r>
                      <a:r>
                        <a:rPr lang="en-GB" sz="1000" b="0" i="0" u="none" strike="noStrike" dirty="0">
                          <a:solidFill>
                            <a:srgbClr val="000000"/>
                          </a:solidFill>
                          <a:effectLst/>
                          <a:latin typeface="Arial" pitchFamily="34" charset="0"/>
                          <a:cs typeface="Arial" pitchFamily="34" charset="0"/>
                        </a:rPr>
                        <a:t>£</a:t>
                      </a:r>
                      <a:r>
                        <a:rPr lang="en-GB" sz="1000" b="0" i="0" u="none" strike="noStrike" dirty="0" smtClean="0">
                          <a:solidFill>
                            <a:srgbClr val="000000"/>
                          </a:solidFill>
                          <a:effectLst/>
                          <a:latin typeface="Arial" pitchFamily="34" charset="0"/>
                          <a:cs typeface="Arial" pitchFamily="34" charset="0"/>
                        </a:rPr>
                        <a:t>20-25/m²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Arial" pitchFamily="34" charset="0"/>
                          <a:cs typeface="Arial" pitchFamily="34" charset="0"/>
                        </a:rPr>
                        <a:t>£</a:t>
                      </a:r>
                      <a:r>
                        <a:rPr lang="en-GB" sz="1000" b="0" i="0" u="none" strike="noStrike" dirty="0" smtClean="0">
                          <a:solidFill>
                            <a:srgbClr val="000000"/>
                          </a:solidFill>
                          <a:effectLst/>
                          <a:latin typeface="Arial" pitchFamily="34" charset="0"/>
                          <a:cs typeface="Arial" pitchFamily="34" charset="0"/>
                        </a:rPr>
                        <a:t>10/m²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Arial" pitchFamily="34" charset="0"/>
                          <a:cs typeface="Arial" pitchFamily="34" charset="0"/>
                        </a:rPr>
                        <a:t>Included</a:t>
                      </a: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Arial" pitchFamily="34" charset="0"/>
                          <a:cs typeface="Arial" pitchFamily="34" charset="0"/>
                        </a:rPr>
                        <a:t>£</a:t>
                      </a:r>
                      <a:r>
                        <a:rPr lang="en-GB" sz="1000" b="0" i="0" u="none" strike="noStrike" dirty="0" smtClean="0">
                          <a:solidFill>
                            <a:srgbClr val="000000"/>
                          </a:solidFill>
                          <a:effectLst/>
                          <a:latin typeface="Arial" pitchFamily="34" charset="0"/>
                          <a:cs typeface="Arial" pitchFamily="34" charset="0"/>
                        </a:rPr>
                        <a:t>10/m²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Arial" pitchFamily="34" charset="0"/>
                          <a:cs typeface="Arial" pitchFamily="34" charset="0"/>
                        </a:rPr>
                        <a:t>30 </a:t>
                      </a:r>
                      <a:r>
                        <a:rPr lang="en-GB" sz="1000" b="0" i="0" u="none" strike="noStrike" dirty="0" smtClean="0">
                          <a:solidFill>
                            <a:srgbClr val="000000"/>
                          </a:solidFill>
                          <a:effectLst/>
                          <a:latin typeface="Arial" pitchFamily="34" charset="0"/>
                          <a:cs typeface="Arial" pitchFamily="34" charset="0"/>
                        </a:rPr>
                        <a:t>year</a:t>
                      </a:r>
                    </a:p>
                    <a:p>
                      <a:pPr algn="ctr" fontAlgn="ctr"/>
                      <a:r>
                        <a:rPr lang="en-GB" sz="1000" b="0" i="0" u="none" strike="noStrike" dirty="0" smtClean="0">
                          <a:solidFill>
                            <a:srgbClr val="000000"/>
                          </a:solidFill>
                          <a:effectLst/>
                          <a:latin typeface="Arial" pitchFamily="34" charset="0"/>
                          <a:cs typeface="Arial" pitchFamily="34" charset="0"/>
                        </a:rPr>
                        <a:t> </a:t>
                      </a:r>
                      <a:r>
                        <a:rPr lang="en-GB" sz="1000" b="0" i="0" u="none" strike="noStrike" dirty="0">
                          <a:solidFill>
                            <a:srgbClr val="000000"/>
                          </a:solidFill>
                          <a:effectLst/>
                          <a:latin typeface="Arial" pitchFamily="34" charset="0"/>
                          <a:cs typeface="Arial" pitchFamily="34" charset="0"/>
                        </a:rPr>
                        <a:t>10 years </a:t>
                      </a:r>
                      <a:endParaRPr lang="en-GB" sz="1000" b="0" i="0" u="none" strike="noStrike" dirty="0" smtClean="0">
                        <a:solidFill>
                          <a:srgbClr val="000000"/>
                        </a:solidFill>
                        <a:effectLst/>
                        <a:latin typeface="Arial" pitchFamily="34" charset="0"/>
                        <a:cs typeface="Arial" pitchFamily="34" charset="0"/>
                      </a:endParaRPr>
                    </a:p>
                    <a:p>
                      <a:pPr algn="ctr" fontAlgn="ctr"/>
                      <a:r>
                        <a:rPr lang="en-GB" sz="1000" b="0" i="0" u="none" strike="noStrike" dirty="0" smtClean="0">
                          <a:solidFill>
                            <a:srgbClr val="000000"/>
                          </a:solidFill>
                          <a:effectLst/>
                          <a:latin typeface="Arial" pitchFamily="34" charset="0"/>
                          <a:cs typeface="Arial" pitchFamily="34" charset="0"/>
                        </a:rPr>
                        <a:t>recoat</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Arial" pitchFamily="34" charset="0"/>
                          <a:cs typeface="Arial" pitchFamily="34" charset="0"/>
                        </a:rPr>
                        <a:t>£65 - </a:t>
                      </a:r>
                      <a:r>
                        <a:rPr lang="en-GB" sz="1000" b="0" i="0" u="none" strike="noStrike" dirty="0" smtClean="0">
                          <a:solidFill>
                            <a:srgbClr val="000000"/>
                          </a:solidFill>
                          <a:effectLst/>
                          <a:latin typeface="Arial" pitchFamily="34" charset="0"/>
                          <a:cs typeface="Arial" pitchFamily="34" charset="0"/>
                        </a:rPr>
                        <a:t>80/m²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0" i="0" u="none" strike="noStrike" dirty="0">
                          <a:solidFill>
                            <a:srgbClr val="000000"/>
                          </a:solidFill>
                          <a:effectLst/>
                          <a:latin typeface="Arial" pitchFamily="34" charset="0"/>
                          <a:cs typeface="Arial" pitchFamily="34" charset="0"/>
                        </a:rPr>
                        <a:t>£</a:t>
                      </a:r>
                      <a:r>
                        <a:rPr lang="en-GB" sz="1000" b="0" i="0" u="none" strike="noStrike" dirty="0" smtClean="0">
                          <a:solidFill>
                            <a:srgbClr val="000000"/>
                          </a:solidFill>
                          <a:effectLst/>
                          <a:latin typeface="Arial" pitchFamily="34" charset="0"/>
                          <a:cs typeface="Arial" pitchFamily="34" charset="0"/>
                        </a:rPr>
                        <a:t>180 </a:t>
                      </a:r>
                      <a:r>
                        <a:rPr lang="en-GB" sz="1000" b="0" i="0" u="none" strike="noStrike" dirty="0">
                          <a:solidFill>
                            <a:srgbClr val="000000"/>
                          </a:solidFill>
                          <a:effectLst/>
                          <a:latin typeface="Arial" pitchFamily="34" charset="0"/>
                          <a:cs typeface="Arial" pitchFamily="34" charset="0"/>
                        </a:rPr>
                        <a:t>- </a:t>
                      </a:r>
                      <a:r>
                        <a:rPr lang="en-GB" sz="1000" b="0" i="0" u="none" strike="noStrike" dirty="0" smtClean="0">
                          <a:solidFill>
                            <a:srgbClr val="000000"/>
                          </a:solidFill>
                          <a:effectLst/>
                          <a:latin typeface="Arial" pitchFamily="34" charset="0"/>
                          <a:cs typeface="Arial" pitchFamily="34" charset="0"/>
                        </a:rPr>
                        <a:t>210/m²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53144">
                <a:tc>
                  <a:txBody>
                    <a:bodyPr/>
                    <a:lstStyle/>
                    <a:p>
                      <a:pPr algn="ctr" fontAlgn="ctr"/>
                      <a:r>
                        <a:rPr lang="en-GB" sz="1000" b="0" i="0" u="none" strike="noStrike" dirty="0">
                          <a:solidFill>
                            <a:srgbClr val="000000"/>
                          </a:solidFill>
                          <a:effectLst/>
                          <a:latin typeface="Arial" pitchFamily="34" charset="0"/>
                          <a:cs typeface="Arial" pitchFamily="34" charset="0"/>
                        </a:rPr>
                        <a:t>Acetylated Timber</a:t>
                      </a:r>
                    </a:p>
                  </a:txBody>
                  <a:tcPr marL="6347" marR="6347" marT="63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GB" sz="1000" b="0" i="0" u="none" strike="noStrike" dirty="0" smtClean="0">
                          <a:solidFill>
                            <a:srgbClr val="000000"/>
                          </a:solidFill>
                          <a:effectLst/>
                          <a:latin typeface="Arial" pitchFamily="34" charset="0"/>
                          <a:cs typeface="Arial" pitchFamily="34" charset="0"/>
                        </a:rPr>
                        <a:t>£45 </a:t>
                      </a:r>
                      <a:r>
                        <a:rPr lang="en-GB" sz="1000" b="0" i="0" u="none" strike="noStrike" dirty="0">
                          <a:solidFill>
                            <a:srgbClr val="000000"/>
                          </a:solidFill>
                          <a:effectLst/>
                          <a:latin typeface="Arial" pitchFamily="34" charset="0"/>
                          <a:cs typeface="Arial" pitchFamily="34" charset="0"/>
                        </a:rPr>
                        <a:t>- </a:t>
                      </a:r>
                      <a:r>
                        <a:rPr lang="en-GB" sz="1000" b="0" i="0" u="none" strike="noStrike" dirty="0" smtClean="0">
                          <a:solidFill>
                            <a:srgbClr val="000000"/>
                          </a:solidFill>
                          <a:effectLst/>
                          <a:latin typeface="Arial" pitchFamily="34" charset="0"/>
                          <a:cs typeface="Arial" pitchFamily="34" charset="0"/>
                        </a:rPr>
                        <a:t>£50/m²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GB" sz="1000" b="0" i="0" u="none" strike="noStrike" dirty="0">
                          <a:solidFill>
                            <a:srgbClr val="000000"/>
                          </a:solidFill>
                          <a:effectLst/>
                          <a:latin typeface="Arial" pitchFamily="34" charset="0"/>
                          <a:cs typeface="Arial" pitchFamily="34" charset="0"/>
                        </a:rPr>
                        <a:t>Up to 195mm</a:t>
                      </a: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GB" sz="1000" b="0" i="0" u="none" strike="noStrike" dirty="0">
                          <a:solidFill>
                            <a:srgbClr val="000000"/>
                          </a:solidFill>
                          <a:effectLst/>
                          <a:latin typeface="Arial" pitchFamily="34" charset="0"/>
                          <a:cs typeface="Arial" pitchFamily="34" charset="0"/>
                        </a:rPr>
                        <a:t>Easy </a:t>
                      </a:r>
                      <a:endParaRPr lang="en-GB" sz="1000" b="0" i="0" u="none" strike="noStrike" dirty="0" smtClean="0">
                        <a:solidFill>
                          <a:srgbClr val="000000"/>
                        </a:solidFill>
                        <a:effectLst/>
                        <a:latin typeface="Arial" pitchFamily="34" charset="0"/>
                        <a:cs typeface="Arial" pitchFamily="34" charset="0"/>
                      </a:endParaRPr>
                    </a:p>
                    <a:p>
                      <a:pPr algn="ctr" fontAlgn="ctr"/>
                      <a:r>
                        <a:rPr lang="en-GB" sz="1000" b="0" i="0" u="none" strike="noStrike" dirty="0" smtClean="0">
                          <a:solidFill>
                            <a:srgbClr val="000000"/>
                          </a:solidFill>
                          <a:effectLst/>
                          <a:latin typeface="Arial" pitchFamily="34" charset="0"/>
                          <a:cs typeface="Arial" pitchFamily="34" charset="0"/>
                        </a:rPr>
                        <a:t>£10-15/m²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GB" sz="1000" b="0" i="0" u="none" strike="noStrike" dirty="0">
                          <a:solidFill>
                            <a:srgbClr val="000000"/>
                          </a:solidFill>
                          <a:effectLst/>
                          <a:latin typeface="Arial" pitchFamily="34" charset="0"/>
                          <a:cs typeface="Arial" pitchFamily="34" charset="0"/>
                        </a:rPr>
                        <a:t>£</a:t>
                      </a:r>
                      <a:r>
                        <a:rPr lang="en-GB" sz="1000" b="0" i="0" u="none" strike="noStrike" dirty="0" smtClean="0">
                          <a:solidFill>
                            <a:srgbClr val="000000"/>
                          </a:solidFill>
                          <a:effectLst/>
                          <a:latin typeface="Arial" pitchFamily="34" charset="0"/>
                          <a:cs typeface="Arial" pitchFamily="34" charset="0"/>
                        </a:rPr>
                        <a:t>10/m²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GB" sz="1000" b="0" i="0" u="none" strike="noStrike" dirty="0">
                          <a:solidFill>
                            <a:srgbClr val="000000"/>
                          </a:solidFill>
                          <a:effectLst/>
                          <a:latin typeface="Arial" pitchFamily="34" charset="0"/>
                          <a:cs typeface="Arial" pitchFamily="34" charset="0"/>
                        </a:rPr>
                        <a:t> Not included  £10- </a:t>
                      </a:r>
                      <a:r>
                        <a:rPr lang="en-GB" sz="1000" b="0" i="0" u="none" strike="noStrike" dirty="0" smtClean="0">
                          <a:solidFill>
                            <a:srgbClr val="000000"/>
                          </a:solidFill>
                          <a:effectLst/>
                          <a:latin typeface="Arial" pitchFamily="34" charset="0"/>
                          <a:cs typeface="Arial" pitchFamily="34" charset="0"/>
                        </a:rPr>
                        <a:t>20/m²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GB" sz="1000" b="0" i="0" u="none" strike="noStrike" dirty="0">
                          <a:solidFill>
                            <a:srgbClr val="000000"/>
                          </a:solidFill>
                          <a:effectLst/>
                          <a:latin typeface="Arial" pitchFamily="34" charset="0"/>
                          <a:cs typeface="Arial" pitchFamily="34" charset="0"/>
                        </a:rPr>
                        <a:t>£</a:t>
                      </a:r>
                      <a:r>
                        <a:rPr lang="en-GB" sz="1000" b="0" i="0" u="none" strike="noStrike" dirty="0" smtClean="0">
                          <a:solidFill>
                            <a:srgbClr val="000000"/>
                          </a:solidFill>
                          <a:effectLst/>
                          <a:latin typeface="Arial" pitchFamily="34" charset="0"/>
                          <a:cs typeface="Arial" pitchFamily="34" charset="0"/>
                        </a:rPr>
                        <a:t>10/m²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GB" sz="1000" b="0" i="0" u="none" strike="noStrike" dirty="0">
                          <a:solidFill>
                            <a:srgbClr val="000000"/>
                          </a:solidFill>
                          <a:effectLst/>
                          <a:latin typeface="Arial" pitchFamily="34" charset="0"/>
                          <a:cs typeface="Arial" pitchFamily="34" charset="0"/>
                        </a:rPr>
                        <a:t>60 </a:t>
                      </a:r>
                      <a:r>
                        <a:rPr lang="en-GB" sz="1000" b="0" i="0" u="none" strike="noStrike" dirty="0" smtClean="0">
                          <a:solidFill>
                            <a:srgbClr val="000000"/>
                          </a:solidFill>
                          <a:effectLst/>
                          <a:latin typeface="Arial" pitchFamily="34" charset="0"/>
                          <a:cs typeface="Arial" pitchFamily="34" charset="0"/>
                        </a:rPr>
                        <a:t>years</a:t>
                      </a:r>
                    </a:p>
                    <a:p>
                      <a:pPr algn="ctr" fontAlgn="ctr"/>
                      <a:r>
                        <a:rPr lang="en-GB" sz="1000" b="0" i="0" u="none" strike="noStrike" dirty="0" smtClean="0">
                          <a:solidFill>
                            <a:srgbClr val="000000"/>
                          </a:solidFill>
                          <a:effectLst/>
                          <a:latin typeface="Arial" pitchFamily="34" charset="0"/>
                          <a:cs typeface="Arial" pitchFamily="34" charset="0"/>
                        </a:rPr>
                        <a:t>10 </a:t>
                      </a:r>
                      <a:r>
                        <a:rPr lang="en-GB" sz="1000" b="0" i="0" u="none" strike="noStrike" dirty="0">
                          <a:solidFill>
                            <a:srgbClr val="000000"/>
                          </a:solidFill>
                          <a:effectLst/>
                          <a:latin typeface="Arial" pitchFamily="34" charset="0"/>
                          <a:cs typeface="Arial" pitchFamily="34" charset="0"/>
                        </a:rPr>
                        <a:t>years </a:t>
                      </a:r>
                      <a:endParaRPr lang="en-GB" sz="1000" b="0" i="0" u="none" strike="noStrike" dirty="0" smtClean="0">
                        <a:solidFill>
                          <a:srgbClr val="000000"/>
                        </a:solidFill>
                        <a:effectLst/>
                        <a:latin typeface="Arial" pitchFamily="34" charset="0"/>
                        <a:cs typeface="Arial" pitchFamily="34" charset="0"/>
                      </a:endParaRPr>
                    </a:p>
                    <a:p>
                      <a:pPr algn="ctr" fontAlgn="ctr"/>
                      <a:r>
                        <a:rPr lang="en-GB" sz="1000" b="0" i="0" u="none" strike="noStrike" dirty="0" smtClean="0">
                          <a:solidFill>
                            <a:srgbClr val="000000"/>
                          </a:solidFill>
                          <a:effectLst/>
                          <a:latin typeface="Arial" pitchFamily="34" charset="0"/>
                          <a:cs typeface="Arial" pitchFamily="34" charset="0"/>
                        </a:rPr>
                        <a:t>recoat</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GB" sz="1000" b="0" i="0" u="none" strike="noStrike" dirty="0">
                          <a:solidFill>
                            <a:srgbClr val="000000"/>
                          </a:solidFill>
                          <a:effectLst/>
                          <a:latin typeface="Arial" pitchFamily="34" charset="0"/>
                          <a:cs typeface="Arial" pitchFamily="34" charset="0"/>
                        </a:rPr>
                        <a:t>£</a:t>
                      </a:r>
                      <a:r>
                        <a:rPr lang="en-GB" sz="1000" b="0" i="0" u="none" strike="noStrike" dirty="0" smtClean="0">
                          <a:solidFill>
                            <a:srgbClr val="000000"/>
                          </a:solidFill>
                          <a:effectLst/>
                          <a:latin typeface="Arial" pitchFamily="34" charset="0"/>
                          <a:cs typeface="Arial" pitchFamily="34" charset="0"/>
                        </a:rPr>
                        <a:t>75 </a:t>
                      </a:r>
                      <a:r>
                        <a:rPr lang="en-GB" sz="1000" b="0" i="0" u="none" strike="noStrike" dirty="0">
                          <a:solidFill>
                            <a:srgbClr val="000000"/>
                          </a:solidFill>
                          <a:effectLst/>
                          <a:latin typeface="Arial" pitchFamily="34" charset="0"/>
                          <a:cs typeface="Arial" pitchFamily="34" charset="0"/>
                        </a:rPr>
                        <a:t>- £</a:t>
                      </a:r>
                      <a:r>
                        <a:rPr lang="en-GB" sz="1000" b="0" i="0" u="none" strike="noStrike" dirty="0" smtClean="0">
                          <a:solidFill>
                            <a:srgbClr val="000000"/>
                          </a:solidFill>
                          <a:effectLst/>
                          <a:latin typeface="Arial" pitchFamily="34" charset="0"/>
                          <a:cs typeface="Arial" pitchFamily="34" charset="0"/>
                        </a:rPr>
                        <a:t>85m²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en-GB" sz="1000" b="0" i="0" u="none" strike="noStrike" dirty="0">
                          <a:solidFill>
                            <a:srgbClr val="000000"/>
                          </a:solidFill>
                          <a:effectLst/>
                          <a:latin typeface="Arial" pitchFamily="34" charset="0"/>
                          <a:cs typeface="Arial" pitchFamily="34" charset="0"/>
                        </a:rPr>
                        <a:t>£</a:t>
                      </a:r>
                      <a:r>
                        <a:rPr lang="en-GB" sz="1000" b="0" i="0" u="none" strike="noStrike" dirty="0" smtClean="0">
                          <a:solidFill>
                            <a:srgbClr val="000000"/>
                          </a:solidFill>
                          <a:effectLst/>
                          <a:latin typeface="Arial" pitchFamily="34" charset="0"/>
                          <a:cs typeface="Arial" pitchFamily="34" charset="0"/>
                        </a:rPr>
                        <a:t>125 </a:t>
                      </a:r>
                      <a:r>
                        <a:rPr lang="en-GB" sz="1000" b="0" i="0" u="none" strike="noStrike" dirty="0">
                          <a:solidFill>
                            <a:srgbClr val="000000"/>
                          </a:solidFill>
                          <a:effectLst/>
                          <a:latin typeface="Arial" pitchFamily="34" charset="0"/>
                          <a:cs typeface="Arial" pitchFamily="34" charset="0"/>
                        </a:rPr>
                        <a:t>- £</a:t>
                      </a:r>
                      <a:r>
                        <a:rPr lang="en-GB" sz="1000" b="0" i="0" u="none" strike="noStrike" dirty="0" smtClean="0">
                          <a:solidFill>
                            <a:srgbClr val="000000"/>
                          </a:solidFill>
                          <a:effectLst/>
                          <a:latin typeface="Arial" pitchFamily="34" charset="0"/>
                          <a:cs typeface="Arial" pitchFamily="34" charset="0"/>
                        </a:rPr>
                        <a:t>135/m²</a:t>
                      </a:r>
                      <a:endParaRPr lang="en-GB" sz="1000" b="0" i="0" u="none" strike="noStrike" dirty="0">
                        <a:solidFill>
                          <a:srgbClr val="000000"/>
                        </a:solidFill>
                        <a:effectLst/>
                        <a:latin typeface="Arial" pitchFamily="34" charset="0"/>
                        <a:cs typeface="Arial" pitchFamily="34" charset="0"/>
                      </a:endParaRPr>
                    </a:p>
                  </a:txBody>
                  <a:tcPr marL="6347" marR="6347" marT="634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6"/>
                  </a:ext>
                </a:extLst>
              </a:tr>
            </a:tbl>
          </a:graphicData>
        </a:graphic>
      </p:graphicFrame>
      <p:sp>
        <p:nvSpPr>
          <p:cNvPr id="13" name="Rectangle 12"/>
          <p:cNvSpPr/>
          <p:nvPr/>
        </p:nvSpPr>
        <p:spPr bwMode="auto">
          <a:xfrm>
            <a:off x="7524328" y="1340769"/>
            <a:ext cx="1440160" cy="4632806"/>
          </a:xfrm>
          <a:prstGeom prst="rect">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 name="Title 1"/>
          <p:cNvSpPr>
            <a:spLocks noGrp="1"/>
          </p:cNvSpPr>
          <p:nvPr>
            <p:ph type="title"/>
          </p:nvPr>
        </p:nvSpPr>
        <p:spPr>
          <a:xfrm>
            <a:off x="453802" y="116632"/>
            <a:ext cx="8294662" cy="1079500"/>
          </a:xfrm>
        </p:spPr>
        <p:txBody>
          <a:bodyPr/>
          <a:lstStyle/>
          <a:p>
            <a:r>
              <a:rPr lang="en-GB" sz="2800" dirty="0" smtClean="0"/>
              <a:t>Indicative cost comparison - Cladding</a:t>
            </a:r>
            <a:endParaRPr lang="en-IE" sz="2800" dirty="0"/>
          </a:p>
        </p:txBody>
      </p:sp>
    </p:spTree>
    <p:extLst>
      <p:ext uri="{BB962C8B-B14F-4D97-AF65-F5344CB8AC3E}">
        <p14:creationId xmlns:p14="http://schemas.microsoft.com/office/powerpoint/2010/main" val="274069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02" y="117252"/>
            <a:ext cx="8294662" cy="1079500"/>
          </a:xfrm>
        </p:spPr>
        <p:txBody>
          <a:bodyPr/>
          <a:lstStyle/>
          <a:p>
            <a:r>
              <a:rPr lang="en-IE" sz="2800" dirty="0" smtClean="0"/>
              <a:t>Who we are</a:t>
            </a:r>
            <a:endParaRPr lang="en-IE" sz="2800" dirty="0"/>
          </a:p>
        </p:txBody>
      </p:sp>
      <p:sp>
        <p:nvSpPr>
          <p:cNvPr id="4" name="Content Placeholder 3"/>
          <p:cNvSpPr>
            <a:spLocks noGrp="1"/>
          </p:cNvSpPr>
          <p:nvPr>
            <p:ph idx="1"/>
          </p:nvPr>
        </p:nvSpPr>
        <p:spPr>
          <a:xfrm>
            <a:off x="467544" y="1628800"/>
            <a:ext cx="5328592" cy="4680520"/>
          </a:xfrm>
        </p:spPr>
        <p:txBody>
          <a:bodyPr/>
          <a:lstStyle/>
          <a:p>
            <a:pPr marL="0" lvl="0" indent="0">
              <a:buNone/>
            </a:pPr>
            <a:r>
              <a:rPr lang="en-IE" sz="2000" dirty="0" smtClean="0"/>
              <a:t>Manufacturers of SMARTPLY OSB, a general purpose board for both structural and non-structural </a:t>
            </a:r>
            <a:r>
              <a:rPr lang="en-IE" sz="2000" dirty="0"/>
              <a:t>applications</a:t>
            </a:r>
            <a:r>
              <a:rPr lang="en-IE" sz="2000" dirty="0" smtClean="0"/>
              <a:t>.</a:t>
            </a:r>
          </a:p>
          <a:p>
            <a:pPr marL="0" lvl="0" indent="0" algn="just">
              <a:buNone/>
            </a:pPr>
            <a:r>
              <a:rPr lang="en-IE" sz="2000" dirty="0" smtClean="0"/>
              <a:t> </a:t>
            </a:r>
            <a:endParaRPr lang="en-IE" sz="2000" dirty="0"/>
          </a:p>
          <a:p>
            <a:pPr lvl="1"/>
            <a:r>
              <a:rPr lang="en-IE" sz="1800" dirty="0" smtClean="0"/>
              <a:t>SMARTPLY </a:t>
            </a:r>
            <a:r>
              <a:rPr lang="en-IE" sz="1800" dirty="0"/>
              <a:t>OSB2	</a:t>
            </a:r>
          </a:p>
          <a:p>
            <a:pPr lvl="1"/>
            <a:r>
              <a:rPr lang="en-IE" sz="1800" dirty="0"/>
              <a:t>SMARTPLY </a:t>
            </a:r>
            <a:r>
              <a:rPr lang="en-IE" sz="1800" dirty="0" smtClean="0"/>
              <a:t>OSB3</a:t>
            </a:r>
          </a:p>
          <a:p>
            <a:pPr lvl="1"/>
            <a:r>
              <a:rPr lang="en-IE" sz="1800" dirty="0" smtClean="0"/>
              <a:t>SMARTPLY OSB4</a:t>
            </a:r>
            <a:endParaRPr lang="en-IE" sz="1800" dirty="0"/>
          </a:p>
          <a:p>
            <a:pPr lvl="1"/>
            <a:r>
              <a:rPr lang="en-IE" sz="1800" dirty="0"/>
              <a:t>SMARTPLY </a:t>
            </a:r>
            <a:r>
              <a:rPr lang="en-IE" sz="1800" dirty="0" smtClean="0"/>
              <a:t>PROPASSIV (OSB3)</a:t>
            </a:r>
            <a:endParaRPr lang="en-IE" sz="1800" dirty="0"/>
          </a:p>
          <a:p>
            <a:pPr lvl="1"/>
            <a:r>
              <a:rPr lang="en-IE" sz="1800" dirty="0" smtClean="0"/>
              <a:t>SMARTPLY DRYBACKER </a:t>
            </a:r>
            <a:r>
              <a:rPr lang="en-IE" sz="1800" dirty="0"/>
              <a:t>(OSB3)</a:t>
            </a:r>
          </a:p>
          <a:p>
            <a:pPr lvl="1"/>
            <a:r>
              <a:rPr lang="en-GB" sz="1800" dirty="0" smtClean="0"/>
              <a:t>SMARTPLY SITEPROTECT </a:t>
            </a:r>
            <a:r>
              <a:rPr lang="en-IE" sz="1800" dirty="0" smtClean="0"/>
              <a:t>(OSB3</a:t>
            </a:r>
            <a:r>
              <a:rPr lang="en-IE" sz="1800" dirty="0"/>
              <a:t>)</a:t>
            </a:r>
            <a:endParaRPr lang="en-GB" sz="1800" dirty="0"/>
          </a:p>
          <a:p>
            <a:pPr lvl="1"/>
            <a:r>
              <a:rPr lang="en-IE" sz="1800" dirty="0" smtClean="0"/>
              <a:t>SMARTPLY TOUGHPLY (OSB3</a:t>
            </a:r>
            <a:r>
              <a:rPr lang="en-IE" sz="1800" dirty="0"/>
              <a:t>)</a:t>
            </a:r>
          </a:p>
          <a:p>
            <a:pPr lvl="1"/>
            <a:r>
              <a:rPr lang="en-IE" sz="1800" dirty="0" smtClean="0"/>
              <a:t>SMARTPLY FLAME RETARDENT (OSB3)</a:t>
            </a:r>
            <a:endParaRPr lang="en-IE" sz="1800" dirty="0"/>
          </a:p>
          <a:p>
            <a:pPr lvl="1"/>
            <a:endParaRPr lang="en-IE" sz="1800" dirty="0"/>
          </a:p>
          <a:p>
            <a:pPr marL="0" lvl="0" indent="0" algn="just">
              <a:buNone/>
            </a:pPr>
            <a:endParaRPr lang="en-GB" sz="1800" dirty="0"/>
          </a:p>
        </p:txBody>
      </p:sp>
      <p:pic>
        <p:nvPicPr>
          <p:cNvPr id="26626" name="Picture 2" descr="S:\Marketing\CPD Modules\2016\Images\IMG_0101.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1633" b="97236" l="7984" r="95940">
                        <a14:foregroundMark x1="31800" y1="13317" x2="25846" y2="24121"/>
                        <a14:foregroundMark x1="22463" y1="22111" x2="20704" y2="37688"/>
                        <a14:foregroundMark x1="22463" y1="21734" x2="31800" y2="21734"/>
                        <a14:foregroundMark x1="17321" y1="31784" x2="17591" y2="45101"/>
                        <a14:foregroundMark x1="25440" y1="95603" x2="75372" y2="69472"/>
                        <a14:foregroundMark x1="9066" y1="61432" x2="24493" y2="94975"/>
                        <a14:foregroundMark x1="31394" y1="12186" x2="24357" y2="26508"/>
                        <a14:backgroundMark x1="67118" y1="75126" x2="81326" y2="70477"/>
                        <a14:backgroundMark x1="20162" y1="87312" x2="21786" y2="90075"/>
                        <a14:backgroundMark x1="15020" y1="75377" x2="18674" y2="83668"/>
                      </a14:backgroundRemoval>
                    </a14:imgEffect>
                  </a14:imgLayer>
                </a14:imgProps>
              </a:ext>
              <a:ext uri="{28A0092B-C50C-407E-A947-70E740481C1C}">
                <a14:useLocalDpi xmlns:a14="http://schemas.microsoft.com/office/drawing/2010/main"/>
              </a:ext>
            </a:extLst>
          </a:blip>
          <a:srcRect/>
          <a:stretch/>
        </p:blipFill>
        <p:spPr bwMode="auto">
          <a:xfrm flipH="1">
            <a:off x="4644008" y="1412776"/>
            <a:ext cx="4501795" cy="48505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2293" y="346477"/>
            <a:ext cx="3769240" cy="647922"/>
          </a:xfrm>
          <a:prstGeom prst="rect">
            <a:avLst/>
          </a:prstGeom>
        </p:spPr>
      </p:pic>
    </p:spTree>
    <p:extLst>
      <p:ext uri="{BB962C8B-B14F-4D97-AF65-F5344CB8AC3E}">
        <p14:creationId xmlns:p14="http://schemas.microsoft.com/office/powerpoint/2010/main" val="33236820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3377" y="2780928"/>
            <a:ext cx="6974958" cy="1079500"/>
          </a:xfrm>
        </p:spPr>
        <p:txBody>
          <a:bodyPr/>
          <a:lstStyle/>
          <a:p>
            <a:pPr algn="ctr"/>
            <a:r>
              <a:rPr lang="en-GB" sz="3600" dirty="0">
                <a:solidFill>
                  <a:schemeClr val="tx1">
                    <a:lumMod val="65000"/>
                    <a:lumOff val="35000"/>
                  </a:schemeClr>
                </a:solidFill>
              </a:rPr>
              <a:t>What are Extreme Durable MDF’s leading uses?</a:t>
            </a:r>
            <a:endParaRPr lang="en-IE" sz="3600" dirty="0">
              <a:solidFill>
                <a:schemeClr val="tx1">
                  <a:lumMod val="65000"/>
                  <a:lumOff val="35000"/>
                </a:schemeClr>
              </a:solidFill>
            </a:endParaRPr>
          </a:p>
        </p:txBody>
      </p:sp>
    </p:spTree>
    <p:extLst>
      <p:ext uri="{BB962C8B-B14F-4D97-AF65-F5344CB8AC3E}">
        <p14:creationId xmlns:p14="http://schemas.microsoft.com/office/powerpoint/2010/main" val="27068689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9400" y="1462561"/>
            <a:ext cx="3259598" cy="243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3802" y="116632"/>
            <a:ext cx="8294662" cy="1079500"/>
          </a:xfrm>
        </p:spPr>
        <p:txBody>
          <a:bodyPr/>
          <a:lstStyle/>
          <a:p>
            <a:r>
              <a:rPr lang="en-GB" sz="2800" dirty="0" smtClean="0"/>
              <a:t>Cladding Detail</a:t>
            </a:r>
            <a:endParaRPr lang="en-IE" sz="2800" dirty="0"/>
          </a:p>
        </p:txBody>
      </p:sp>
      <p:pic>
        <p:nvPicPr>
          <p:cNvPr id="7" name="Picture 2" descr="C:\Users\hwielders\Documents\Documents\Tricoya\Medite cladding guidelines\Pictures\boardingH.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bwMode="auto">
          <a:xfrm>
            <a:off x="3577098" y="1462560"/>
            <a:ext cx="3736882" cy="2431807"/>
          </a:xfrm>
          <a:prstGeom prst="rect">
            <a:avLst/>
          </a:prstGeom>
          <a:noFill/>
        </p:spPr>
      </p:pic>
      <p:pic>
        <p:nvPicPr>
          <p:cNvPr id="8" name="Picture 2" descr="C:\Users\hwielders\Documents\Documents\Tricoya\Medite cladding guidelines\drawings\16.jpg"/>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a:stretch/>
        </p:blipFill>
        <p:spPr bwMode="auto">
          <a:xfrm>
            <a:off x="7573775" y="1556792"/>
            <a:ext cx="1405309" cy="2068176"/>
          </a:xfrm>
          <a:prstGeom prst="rect">
            <a:avLst/>
          </a:prstGeom>
          <a:noFill/>
        </p:spPr>
      </p:pic>
      <p:pic>
        <p:nvPicPr>
          <p:cNvPr id="9" name="Picture 2" descr="C:\Users\hwielders\Documents\Documents\Tricoya\Medite cladding guidelines\drawings\18.jpg"/>
          <p:cNvPicPr>
            <a:picLocks noChangeAspect="1" noChangeArrowheads="1"/>
          </p:cNvPicPr>
          <p:nvPr/>
        </p:nvPicPr>
        <p:blipFill>
          <a:blip r:embed="rId8" cstate="screen">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7586212" y="3789040"/>
            <a:ext cx="1392872" cy="2254001"/>
          </a:xfrm>
          <a:prstGeom prst="rect">
            <a:avLst/>
          </a:prstGeom>
          <a:noFill/>
        </p:spPr>
      </p:pic>
      <p:pic>
        <p:nvPicPr>
          <p:cNvPr id="10" name="Picture 2"/>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279400" y="4077072"/>
            <a:ext cx="3208798" cy="1831756"/>
          </a:xfrm>
          <a:prstGeom prst="rect">
            <a:avLst/>
          </a:prstGeom>
          <a:noFill/>
          <a:ln w="9525">
            <a:noFill/>
            <a:miter lim="800000"/>
            <a:headEnd/>
            <a:tailEnd/>
          </a:ln>
        </p:spPr>
      </p:pic>
      <p:pic>
        <p:nvPicPr>
          <p:cNvPr id="11" name="Picture 3" descr="C:\Users\hwielders\Documents\Documents\Tricoya\Medite cladding guidelines\Pictures\boardingV.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558048" y="4221088"/>
            <a:ext cx="3774982" cy="1667299"/>
          </a:xfrm>
          <a:prstGeom prst="rect">
            <a:avLst/>
          </a:prstGeom>
          <a:noFill/>
        </p:spPr>
      </p:pic>
    </p:spTree>
    <p:extLst>
      <p:ext uri="{BB962C8B-B14F-4D97-AF65-F5344CB8AC3E}">
        <p14:creationId xmlns:p14="http://schemas.microsoft.com/office/powerpoint/2010/main" val="40167162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40010" y="2924944"/>
            <a:ext cx="3996030" cy="2961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3802" y="116632"/>
            <a:ext cx="8294662" cy="1079500"/>
          </a:xfrm>
        </p:spPr>
        <p:txBody>
          <a:bodyPr/>
          <a:lstStyle/>
          <a:p>
            <a:r>
              <a:rPr lang="en-IE" sz="2800" dirty="0" smtClean="0"/>
              <a:t>Applications - Facades</a:t>
            </a:r>
            <a:endParaRPr lang="en-IE" sz="2800" dirty="0"/>
          </a:p>
        </p:txBody>
      </p:sp>
      <p:sp>
        <p:nvSpPr>
          <p:cNvPr id="4" name="Content Placeholder 3"/>
          <p:cNvSpPr>
            <a:spLocks noGrp="1"/>
          </p:cNvSpPr>
          <p:nvPr>
            <p:ph idx="1"/>
          </p:nvPr>
        </p:nvSpPr>
        <p:spPr>
          <a:xfrm>
            <a:off x="467544" y="1562099"/>
            <a:ext cx="3941170" cy="4435929"/>
          </a:xfrm>
        </p:spPr>
        <p:txBody>
          <a:bodyPr/>
          <a:lstStyle/>
          <a:p>
            <a:pPr marL="0" indent="0">
              <a:buClr>
                <a:srgbClr val="E28C05"/>
              </a:buClr>
              <a:buNone/>
            </a:pPr>
            <a:endParaRPr lang="en-GB" sz="2000" dirty="0"/>
          </a:p>
          <a:p>
            <a:pPr marL="0" indent="0">
              <a:buClr>
                <a:srgbClr val="E28C05"/>
              </a:buClr>
              <a:buNone/>
            </a:pPr>
            <a:endParaRPr lang="en-GB" sz="2000" dirty="0" smtClean="0"/>
          </a:p>
          <a:p>
            <a:pPr marL="0" indent="0">
              <a:buClr>
                <a:srgbClr val="E28C05"/>
              </a:buClr>
              <a:buNone/>
            </a:pPr>
            <a:endParaRPr lang="en-GB" sz="2000" dirty="0"/>
          </a:p>
          <a:p>
            <a:pPr marL="0" indent="0" algn="just">
              <a:buClr>
                <a:srgbClr val="E28C05"/>
              </a:buClr>
              <a:buNone/>
            </a:pPr>
            <a:endParaRPr lang="en-IE" sz="2000" dirty="0" smtClean="0"/>
          </a:p>
          <a:p>
            <a:pPr marL="0" indent="0">
              <a:buClr>
                <a:srgbClr val="E28C05"/>
              </a:buClr>
              <a:buNone/>
            </a:pPr>
            <a:endParaRPr lang="en-GB" sz="2000" dirty="0" smtClean="0"/>
          </a:p>
          <a:p>
            <a:pPr marL="0" indent="0">
              <a:buClr>
                <a:srgbClr val="E28C05"/>
              </a:buClr>
              <a:buNone/>
            </a:pPr>
            <a:endParaRPr lang="en-IE" sz="2000" dirty="0" smtClean="0"/>
          </a:p>
        </p:txBody>
      </p:sp>
      <p:pic>
        <p:nvPicPr>
          <p:cNvPr id="93188" name="Picture 4" descr="S:\Marketing\CPD Modules\2016\Medite Tricoya CPD\images\The Moorings-109-Edit.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626592" y="1295269"/>
            <a:ext cx="4014642" cy="2545920"/>
          </a:xfrm>
          <a:prstGeom prst="rect">
            <a:avLst/>
          </a:prstGeom>
          <a:noFill/>
          <a:extLst>
            <a:ext uri="{909E8E84-426E-40DD-AFC4-6F175D3DCCD1}">
              <a14:hiddenFill xmlns:a14="http://schemas.microsoft.com/office/drawing/2010/main">
                <a:solidFill>
                  <a:srgbClr val="FFFFFF"/>
                </a:solidFill>
              </a14:hiddenFill>
            </a:ext>
          </a:extLst>
        </p:spPr>
      </p:pic>
      <p:pic>
        <p:nvPicPr>
          <p:cNvPr id="93191" name="Picture 7" descr="S:\Marketing\CPD Modules\2016\Medite Tricoya CPD\images\Moorings-Cladding.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31858" y="1268760"/>
            <a:ext cx="2004182" cy="153523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Marketing\CPD Modules\2016\Medite Tricoya CPD\images\Coillte Panel Products Medite Tricoya Lighthouse (1).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642816" y="4077072"/>
            <a:ext cx="2033640" cy="177280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Marketing\CPD Modules\2016\Medite Tricoya CPD\images\Garden Building Dublin.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626592" y="4077072"/>
            <a:ext cx="1918637" cy="177280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S:\Marketing\CPD Modules\2016\Medite Tricoya CPD\images\University Project - Stavanger Norway (7).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40010" y="1268760"/>
            <a:ext cx="1710318" cy="1535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2293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02" y="116632"/>
            <a:ext cx="8294662" cy="1079500"/>
          </a:xfrm>
        </p:spPr>
        <p:txBody>
          <a:bodyPr/>
          <a:lstStyle/>
          <a:p>
            <a:r>
              <a:rPr lang="en-IE" sz="2200" dirty="0" smtClean="0">
                <a:solidFill>
                  <a:schemeClr val="tx1">
                    <a:lumMod val="65000"/>
                    <a:lumOff val="35000"/>
                  </a:schemeClr>
                </a:solidFill>
              </a:rPr>
              <a:t>Cladding &amp; </a:t>
            </a:r>
            <a:r>
              <a:rPr lang="en-IE" sz="2200" dirty="0" err="1" smtClean="0">
                <a:solidFill>
                  <a:schemeClr val="tx1">
                    <a:lumMod val="65000"/>
                    <a:lumOff val="35000"/>
                  </a:schemeClr>
                </a:solidFill>
              </a:rPr>
              <a:t>Brise</a:t>
            </a:r>
            <a:r>
              <a:rPr lang="en-IE" sz="2200" dirty="0" smtClean="0">
                <a:solidFill>
                  <a:schemeClr val="tx1">
                    <a:lumMod val="65000"/>
                    <a:lumOff val="35000"/>
                  </a:schemeClr>
                </a:solidFill>
              </a:rPr>
              <a:t> </a:t>
            </a:r>
            <a:r>
              <a:rPr lang="en-IE" sz="2200" dirty="0" err="1" smtClean="0">
                <a:solidFill>
                  <a:schemeClr val="tx1">
                    <a:lumMod val="65000"/>
                    <a:lumOff val="35000"/>
                  </a:schemeClr>
                </a:solidFill>
              </a:rPr>
              <a:t>Soliel</a:t>
            </a:r>
            <a:r>
              <a:rPr lang="en-IE" sz="2200" dirty="0" smtClean="0">
                <a:solidFill>
                  <a:schemeClr val="tx1">
                    <a:lumMod val="65000"/>
                    <a:lumOff val="35000"/>
                  </a:schemeClr>
                </a:solidFill>
              </a:rPr>
              <a:t> – Children's Hospice, Sweden</a:t>
            </a:r>
            <a:endParaRPr lang="en-IE" sz="2200" dirty="0">
              <a:solidFill>
                <a:schemeClr val="tx1">
                  <a:lumMod val="65000"/>
                  <a:lumOff val="35000"/>
                </a:schemeClr>
              </a:solidFill>
            </a:endParaRPr>
          </a:p>
        </p:txBody>
      </p:sp>
      <p:sp>
        <p:nvSpPr>
          <p:cNvPr id="4" name="Content Placeholder 3"/>
          <p:cNvSpPr>
            <a:spLocks noGrp="1"/>
          </p:cNvSpPr>
          <p:nvPr>
            <p:ph idx="1"/>
          </p:nvPr>
        </p:nvSpPr>
        <p:spPr>
          <a:xfrm>
            <a:off x="467544" y="1562099"/>
            <a:ext cx="3941170" cy="4435929"/>
          </a:xfrm>
        </p:spPr>
        <p:txBody>
          <a:bodyPr/>
          <a:lstStyle/>
          <a:p>
            <a:pPr marL="0" indent="0">
              <a:buClr>
                <a:srgbClr val="E28C05"/>
              </a:buClr>
              <a:buNone/>
            </a:pPr>
            <a:endParaRPr lang="en-GB" sz="2000" dirty="0"/>
          </a:p>
          <a:p>
            <a:pPr marL="0" indent="0">
              <a:buClr>
                <a:srgbClr val="E28C05"/>
              </a:buClr>
              <a:buNone/>
            </a:pPr>
            <a:endParaRPr lang="en-GB" sz="2000" dirty="0" smtClean="0"/>
          </a:p>
          <a:p>
            <a:pPr marL="0" indent="0">
              <a:buClr>
                <a:srgbClr val="E28C05"/>
              </a:buClr>
              <a:buNone/>
            </a:pPr>
            <a:endParaRPr lang="en-GB" sz="2000" dirty="0"/>
          </a:p>
          <a:p>
            <a:pPr marL="0" indent="0" algn="just">
              <a:buClr>
                <a:srgbClr val="E28C05"/>
              </a:buClr>
              <a:buNone/>
            </a:pPr>
            <a:endParaRPr lang="en-IE" sz="2000" dirty="0" smtClean="0"/>
          </a:p>
          <a:p>
            <a:pPr marL="0" indent="0">
              <a:buClr>
                <a:srgbClr val="E28C05"/>
              </a:buClr>
              <a:buNone/>
            </a:pPr>
            <a:endParaRPr lang="en-GB" sz="2000" dirty="0" smtClean="0"/>
          </a:p>
          <a:p>
            <a:pPr marL="0" indent="0">
              <a:buClr>
                <a:srgbClr val="E28C05"/>
              </a:buClr>
              <a:buNone/>
            </a:pPr>
            <a:endParaRPr lang="en-IE" sz="2000" dirty="0" smtClean="0"/>
          </a:p>
        </p:txBody>
      </p:sp>
      <p:sp>
        <p:nvSpPr>
          <p:cNvPr id="10" name="Content Placeholder 3"/>
          <p:cNvSpPr txBox="1">
            <a:spLocks/>
          </p:cNvSpPr>
          <p:nvPr/>
        </p:nvSpPr>
        <p:spPr bwMode="auto">
          <a:xfrm>
            <a:off x="395536" y="1412776"/>
            <a:ext cx="3957502"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lr>
                <a:srgbClr val="D68127"/>
              </a:buClr>
              <a:buFont typeface="Wingdings" pitchFamily="2" charset="2"/>
              <a:buChar char="§"/>
              <a:defRPr sz="2400" b="1">
                <a:solidFill>
                  <a:srgbClr val="007934"/>
                </a:solidFill>
                <a:latin typeface="+mn-lt"/>
                <a:ea typeface="+mn-ea"/>
                <a:cs typeface="+mn-cs"/>
              </a:defRPr>
            </a:lvl1pPr>
            <a:lvl2pPr marL="742950" indent="-285750" algn="l" rtl="0" eaLnBrk="1" fontAlgn="base" hangingPunct="1">
              <a:spcBef>
                <a:spcPct val="20000"/>
              </a:spcBef>
              <a:spcAft>
                <a:spcPct val="0"/>
              </a:spcAft>
              <a:buClr>
                <a:srgbClr val="D68127"/>
              </a:buClr>
              <a:buFont typeface="Wingdings" pitchFamily="2" charset="2"/>
              <a:buChar char="§"/>
              <a:defRPr sz="2200" b="1">
                <a:solidFill>
                  <a:srgbClr val="007934"/>
                </a:solidFill>
                <a:latin typeface="+mn-lt"/>
                <a:ea typeface="+mn-ea"/>
              </a:defRPr>
            </a:lvl2pPr>
            <a:lvl3pPr marL="1143000" indent="-228600" algn="l" rtl="0" eaLnBrk="1" fontAlgn="base" hangingPunct="1">
              <a:spcBef>
                <a:spcPct val="20000"/>
              </a:spcBef>
              <a:spcAft>
                <a:spcPct val="0"/>
              </a:spcAft>
              <a:buClr>
                <a:srgbClr val="D68127"/>
              </a:buClr>
              <a:buFont typeface="Wingdings" pitchFamily="2" charset="2"/>
              <a:buChar char="§"/>
              <a:defRPr sz="2000" b="1">
                <a:solidFill>
                  <a:srgbClr val="007934"/>
                </a:solidFill>
                <a:latin typeface="+mn-lt"/>
                <a:ea typeface="+mn-ea"/>
              </a:defRPr>
            </a:lvl3pPr>
            <a:lvl4pPr marL="1600200" indent="-228600" algn="l" rtl="0" eaLnBrk="1" fontAlgn="base" hangingPunct="1">
              <a:spcBef>
                <a:spcPct val="20000"/>
              </a:spcBef>
              <a:spcAft>
                <a:spcPct val="0"/>
              </a:spcAft>
              <a:buClr>
                <a:srgbClr val="D68127"/>
              </a:buClr>
              <a:buFont typeface="Wingdings" pitchFamily="2" charset="2"/>
              <a:buChar char="§"/>
              <a:defRPr b="1">
                <a:solidFill>
                  <a:srgbClr val="007934"/>
                </a:solidFill>
                <a:latin typeface="+mn-lt"/>
                <a:ea typeface="+mn-ea"/>
              </a:defRPr>
            </a:lvl4pPr>
            <a:lvl5pPr marL="2057400" indent="-228600" algn="l" rtl="0" eaLnBrk="1" fontAlgn="base" hangingPunct="1">
              <a:spcBef>
                <a:spcPct val="20000"/>
              </a:spcBef>
              <a:spcAft>
                <a:spcPct val="0"/>
              </a:spcAft>
              <a:buClr>
                <a:srgbClr val="D68127"/>
              </a:buClr>
              <a:buFont typeface="Wingdings" pitchFamily="2" charset="2"/>
              <a:buChar char="§"/>
              <a:defRPr sz="1600" b="1">
                <a:solidFill>
                  <a:srgbClr val="007934"/>
                </a:solidFill>
                <a:latin typeface="+mn-lt"/>
                <a:ea typeface="+mn-ea"/>
              </a:defRPr>
            </a:lvl5pPr>
            <a:lvl6pPr marL="2514600" indent="-228600" algn="l" rtl="0" eaLnBrk="1" fontAlgn="base" hangingPunct="1">
              <a:spcBef>
                <a:spcPct val="20000"/>
              </a:spcBef>
              <a:spcAft>
                <a:spcPct val="0"/>
              </a:spcAft>
              <a:buClr>
                <a:srgbClr val="D68127"/>
              </a:buClr>
              <a:buFont typeface="Wingdings" charset="0"/>
              <a:buChar char="§"/>
              <a:defRPr sz="1600" b="1">
                <a:solidFill>
                  <a:srgbClr val="007934"/>
                </a:solidFill>
                <a:latin typeface="+mn-lt"/>
                <a:ea typeface="+mn-ea"/>
              </a:defRPr>
            </a:lvl6pPr>
            <a:lvl7pPr marL="2971800" indent="-228600" algn="l" rtl="0" eaLnBrk="1" fontAlgn="base" hangingPunct="1">
              <a:spcBef>
                <a:spcPct val="20000"/>
              </a:spcBef>
              <a:spcAft>
                <a:spcPct val="0"/>
              </a:spcAft>
              <a:buClr>
                <a:srgbClr val="D68127"/>
              </a:buClr>
              <a:buFont typeface="Wingdings" charset="0"/>
              <a:buChar char="§"/>
              <a:defRPr sz="1600" b="1">
                <a:solidFill>
                  <a:srgbClr val="007934"/>
                </a:solidFill>
                <a:latin typeface="+mn-lt"/>
                <a:ea typeface="+mn-ea"/>
              </a:defRPr>
            </a:lvl7pPr>
            <a:lvl8pPr marL="3429000" indent="-228600" algn="l" rtl="0" eaLnBrk="1" fontAlgn="base" hangingPunct="1">
              <a:spcBef>
                <a:spcPct val="20000"/>
              </a:spcBef>
              <a:spcAft>
                <a:spcPct val="0"/>
              </a:spcAft>
              <a:buClr>
                <a:srgbClr val="D68127"/>
              </a:buClr>
              <a:buFont typeface="Wingdings" charset="0"/>
              <a:buChar char="§"/>
              <a:defRPr sz="1600" b="1">
                <a:solidFill>
                  <a:srgbClr val="007934"/>
                </a:solidFill>
                <a:latin typeface="+mn-lt"/>
                <a:ea typeface="+mn-ea"/>
              </a:defRPr>
            </a:lvl8pPr>
            <a:lvl9pPr marL="3886200" indent="-228600" algn="l" rtl="0" eaLnBrk="1" fontAlgn="base" hangingPunct="1">
              <a:spcBef>
                <a:spcPct val="20000"/>
              </a:spcBef>
              <a:spcAft>
                <a:spcPct val="0"/>
              </a:spcAft>
              <a:buClr>
                <a:srgbClr val="D68127"/>
              </a:buClr>
              <a:buFont typeface="Wingdings" charset="0"/>
              <a:buChar char="§"/>
              <a:defRPr sz="1600" b="1">
                <a:solidFill>
                  <a:srgbClr val="007934"/>
                </a:solidFill>
                <a:latin typeface="+mn-lt"/>
                <a:ea typeface="+mn-ea"/>
              </a:defRPr>
            </a:lvl9pPr>
          </a:lstStyle>
          <a:p>
            <a:pPr>
              <a:buClr>
                <a:schemeClr val="tx1">
                  <a:lumMod val="75000"/>
                  <a:lumOff val="25000"/>
                </a:schemeClr>
              </a:buClr>
              <a:buFont typeface="Arial" pitchFamily="34" charset="0"/>
              <a:buChar char="•"/>
            </a:pPr>
            <a:r>
              <a:rPr lang="en-IE" sz="2100" b="0" dirty="0" smtClean="0">
                <a:solidFill>
                  <a:schemeClr val="tx1">
                    <a:lumMod val="65000"/>
                    <a:lumOff val="35000"/>
                  </a:schemeClr>
                </a:solidFill>
                <a:latin typeface="Arial" pitchFamily="34" charset="0"/>
                <a:cs typeface="Arial" pitchFamily="34" charset="0"/>
              </a:rPr>
              <a:t>Original specification called for timber</a:t>
            </a:r>
          </a:p>
          <a:p>
            <a:pPr>
              <a:buClr>
                <a:schemeClr val="tx1">
                  <a:lumMod val="75000"/>
                  <a:lumOff val="25000"/>
                </a:schemeClr>
              </a:buClr>
              <a:buFont typeface="Arial" pitchFamily="34" charset="0"/>
              <a:buChar char="•"/>
            </a:pPr>
            <a:r>
              <a:rPr lang="en-IE" sz="2100" b="0" dirty="0" smtClean="0">
                <a:solidFill>
                  <a:schemeClr val="tx1">
                    <a:lumMod val="65000"/>
                    <a:lumOff val="35000"/>
                  </a:schemeClr>
                </a:solidFill>
                <a:latin typeface="Arial" pitchFamily="34" charset="0"/>
                <a:cs typeface="Arial" pitchFamily="34" charset="0"/>
              </a:rPr>
              <a:t>Required 25 year core material guarantee</a:t>
            </a:r>
            <a:endParaRPr lang="en-IE" sz="2100" b="0" dirty="0">
              <a:solidFill>
                <a:schemeClr val="tx1">
                  <a:lumMod val="65000"/>
                  <a:lumOff val="35000"/>
                </a:schemeClr>
              </a:solidFill>
              <a:latin typeface="Arial" pitchFamily="34" charset="0"/>
              <a:cs typeface="Arial" pitchFamily="34" charset="0"/>
            </a:endParaRPr>
          </a:p>
          <a:p>
            <a:pPr>
              <a:buClr>
                <a:schemeClr val="tx1">
                  <a:lumMod val="75000"/>
                  <a:lumOff val="25000"/>
                </a:schemeClr>
              </a:buClr>
              <a:buFont typeface="Arial" pitchFamily="34" charset="0"/>
              <a:buChar char="•"/>
            </a:pPr>
            <a:r>
              <a:rPr lang="en-IE" sz="2100" b="0" dirty="0" smtClean="0">
                <a:solidFill>
                  <a:schemeClr val="tx1">
                    <a:lumMod val="65000"/>
                    <a:lumOff val="35000"/>
                  </a:schemeClr>
                </a:solidFill>
                <a:latin typeface="Arial" pitchFamily="34" charset="0"/>
                <a:cs typeface="Arial" pitchFamily="34" charset="0"/>
              </a:rPr>
              <a:t>Vertical cladding panels in sheet form – less joints</a:t>
            </a:r>
            <a:endParaRPr lang="en-IE" sz="2100" b="0" dirty="0">
              <a:solidFill>
                <a:schemeClr val="tx1">
                  <a:lumMod val="65000"/>
                  <a:lumOff val="35000"/>
                </a:schemeClr>
              </a:solidFill>
              <a:latin typeface="Arial" pitchFamily="34" charset="0"/>
              <a:cs typeface="Arial" pitchFamily="34" charset="0"/>
            </a:endParaRPr>
          </a:p>
          <a:p>
            <a:pPr>
              <a:buClr>
                <a:schemeClr val="tx1">
                  <a:lumMod val="75000"/>
                  <a:lumOff val="25000"/>
                </a:schemeClr>
              </a:buClr>
              <a:buFont typeface="Arial" pitchFamily="34" charset="0"/>
              <a:buChar char="•"/>
            </a:pPr>
            <a:r>
              <a:rPr lang="en-IE" sz="2100" b="0" dirty="0" smtClean="0">
                <a:solidFill>
                  <a:schemeClr val="tx1">
                    <a:lumMod val="65000"/>
                    <a:lumOff val="35000"/>
                  </a:schemeClr>
                </a:solidFill>
                <a:latin typeface="Arial" pitchFamily="34" charset="0"/>
                <a:cs typeface="Arial" pitchFamily="34" charset="0"/>
              </a:rPr>
              <a:t>Panel for </a:t>
            </a:r>
            <a:r>
              <a:rPr lang="en-IE" sz="2100" b="0" dirty="0" err="1" smtClean="0">
                <a:solidFill>
                  <a:schemeClr val="tx1">
                    <a:lumMod val="65000"/>
                    <a:lumOff val="35000"/>
                  </a:schemeClr>
                </a:solidFill>
                <a:latin typeface="Arial" pitchFamily="34" charset="0"/>
                <a:cs typeface="Arial" pitchFamily="34" charset="0"/>
              </a:rPr>
              <a:t>Brise</a:t>
            </a:r>
            <a:r>
              <a:rPr lang="en-IE" sz="2100" b="0" dirty="0" smtClean="0">
                <a:solidFill>
                  <a:schemeClr val="tx1">
                    <a:lumMod val="65000"/>
                    <a:lumOff val="35000"/>
                  </a:schemeClr>
                </a:solidFill>
                <a:latin typeface="Arial" pitchFamily="34" charset="0"/>
                <a:cs typeface="Arial" pitchFamily="34" charset="0"/>
              </a:rPr>
              <a:t> </a:t>
            </a:r>
            <a:r>
              <a:rPr lang="en-IE" sz="2100" b="0" dirty="0" err="1" smtClean="0">
                <a:solidFill>
                  <a:schemeClr val="tx1">
                    <a:lumMod val="65000"/>
                    <a:lumOff val="35000"/>
                  </a:schemeClr>
                </a:solidFill>
                <a:latin typeface="Arial" pitchFamily="34" charset="0"/>
                <a:cs typeface="Arial" pitchFamily="34" charset="0"/>
              </a:rPr>
              <a:t>Soliel</a:t>
            </a:r>
            <a:r>
              <a:rPr lang="en-IE" sz="2100" b="0" dirty="0">
                <a:solidFill>
                  <a:schemeClr val="tx1">
                    <a:lumMod val="65000"/>
                    <a:lumOff val="35000"/>
                  </a:schemeClr>
                </a:solidFill>
                <a:latin typeface="Arial" pitchFamily="34" charset="0"/>
                <a:cs typeface="Arial" pitchFamily="34" charset="0"/>
              </a:rPr>
              <a:t> </a:t>
            </a:r>
            <a:r>
              <a:rPr lang="en-IE" sz="2100" b="0" dirty="0" smtClean="0">
                <a:solidFill>
                  <a:schemeClr val="tx1">
                    <a:lumMod val="65000"/>
                    <a:lumOff val="35000"/>
                  </a:schemeClr>
                </a:solidFill>
                <a:latin typeface="Arial" pitchFamily="34" charset="0"/>
                <a:cs typeface="Arial" pitchFamily="34" charset="0"/>
              </a:rPr>
              <a:t>machining provided less waste</a:t>
            </a:r>
            <a:endParaRPr lang="en-IE" sz="2100" b="0" dirty="0">
              <a:solidFill>
                <a:schemeClr val="tx1">
                  <a:lumMod val="65000"/>
                  <a:lumOff val="35000"/>
                </a:schemeClr>
              </a:solidFill>
              <a:latin typeface="Arial" pitchFamily="34" charset="0"/>
              <a:cs typeface="Arial" pitchFamily="34" charset="0"/>
            </a:endParaRPr>
          </a:p>
          <a:p>
            <a:pPr>
              <a:buClr>
                <a:schemeClr val="tx1">
                  <a:lumMod val="75000"/>
                  <a:lumOff val="25000"/>
                </a:schemeClr>
              </a:buClr>
              <a:buFont typeface="Arial" pitchFamily="34" charset="0"/>
              <a:buChar char="•"/>
            </a:pPr>
            <a:r>
              <a:rPr lang="en-IE" sz="2100" b="0" dirty="0" smtClean="0">
                <a:solidFill>
                  <a:schemeClr val="tx1">
                    <a:lumMod val="65000"/>
                    <a:lumOff val="35000"/>
                  </a:schemeClr>
                </a:solidFill>
                <a:latin typeface="Arial" pitchFamily="34" charset="0"/>
                <a:cs typeface="Arial" pitchFamily="34" charset="0"/>
              </a:rPr>
              <a:t>Lightweight</a:t>
            </a:r>
            <a:endParaRPr lang="en-IE" sz="2100" b="0" dirty="0">
              <a:solidFill>
                <a:schemeClr val="tx1">
                  <a:lumMod val="65000"/>
                  <a:lumOff val="35000"/>
                </a:schemeClr>
              </a:solidFill>
              <a:latin typeface="Arial" pitchFamily="34" charset="0"/>
              <a:cs typeface="Arial" pitchFamily="34" charset="0"/>
            </a:endParaRPr>
          </a:p>
          <a:p>
            <a:pPr>
              <a:buClr>
                <a:schemeClr val="tx1">
                  <a:lumMod val="75000"/>
                  <a:lumOff val="25000"/>
                </a:schemeClr>
              </a:buClr>
              <a:buFont typeface="Arial" pitchFamily="34" charset="0"/>
              <a:buChar char="•"/>
            </a:pPr>
            <a:r>
              <a:rPr lang="en-IE" sz="2100" b="0" dirty="0">
                <a:solidFill>
                  <a:schemeClr val="tx1">
                    <a:lumMod val="65000"/>
                    <a:lumOff val="35000"/>
                  </a:schemeClr>
                </a:solidFill>
                <a:latin typeface="Arial" pitchFamily="34" charset="0"/>
                <a:cs typeface="Arial" pitchFamily="34" charset="0"/>
              </a:rPr>
              <a:t>Panels easily cut to size</a:t>
            </a:r>
          </a:p>
          <a:p>
            <a:pPr>
              <a:buClr>
                <a:schemeClr val="tx1">
                  <a:lumMod val="75000"/>
                  <a:lumOff val="25000"/>
                </a:schemeClr>
              </a:buClr>
              <a:buFont typeface="Arial" pitchFamily="34" charset="0"/>
              <a:buChar char="•"/>
            </a:pPr>
            <a:r>
              <a:rPr lang="en-IE" sz="2100" b="0" dirty="0" smtClean="0">
                <a:solidFill>
                  <a:schemeClr val="tx1">
                    <a:lumMod val="65000"/>
                    <a:lumOff val="35000"/>
                  </a:schemeClr>
                </a:solidFill>
                <a:latin typeface="Arial" pitchFamily="34" charset="0"/>
                <a:cs typeface="Arial" pitchFamily="34" charset="0"/>
              </a:rPr>
              <a:t>Guaranteed </a:t>
            </a:r>
            <a:r>
              <a:rPr lang="en-IE" sz="2100" b="0" dirty="0">
                <a:solidFill>
                  <a:schemeClr val="tx1">
                    <a:lumMod val="65000"/>
                    <a:lumOff val="35000"/>
                  </a:schemeClr>
                </a:solidFill>
                <a:latin typeface="Arial" pitchFamily="34" charset="0"/>
                <a:cs typeface="Arial" pitchFamily="34" charset="0"/>
              </a:rPr>
              <a:t>paint system</a:t>
            </a:r>
          </a:p>
          <a:p>
            <a:pPr>
              <a:buClr>
                <a:schemeClr val="tx1">
                  <a:lumMod val="75000"/>
                  <a:lumOff val="25000"/>
                </a:schemeClr>
              </a:buClr>
              <a:buFont typeface="Arial" pitchFamily="34" charset="0"/>
              <a:buChar char="•"/>
            </a:pPr>
            <a:r>
              <a:rPr lang="en-IE" sz="2100" b="0" dirty="0">
                <a:solidFill>
                  <a:schemeClr val="tx1">
                    <a:lumMod val="65000"/>
                    <a:lumOff val="35000"/>
                  </a:schemeClr>
                </a:solidFill>
                <a:latin typeface="Arial" pitchFamily="34" charset="0"/>
                <a:cs typeface="Arial" pitchFamily="34" charset="0"/>
              </a:rPr>
              <a:t>FSC Certification</a:t>
            </a:r>
            <a:endParaRPr lang="en-IE" sz="2100" b="0" dirty="0" smtClean="0">
              <a:solidFill>
                <a:schemeClr val="tx1">
                  <a:lumMod val="65000"/>
                  <a:lumOff val="35000"/>
                </a:schemeClr>
              </a:solidFill>
              <a:latin typeface="Arial" pitchFamily="34" charset="0"/>
              <a:cs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1412776"/>
            <a:ext cx="4097957" cy="171811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48" y="3356992"/>
            <a:ext cx="3954027" cy="2615589"/>
          </a:xfrm>
          <a:prstGeom prst="rect">
            <a:avLst/>
          </a:prstGeom>
        </p:spPr>
      </p:pic>
    </p:spTree>
    <p:extLst>
      <p:ext uri="{BB962C8B-B14F-4D97-AF65-F5344CB8AC3E}">
        <p14:creationId xmlns:p14="http://schemas.microsoft.com/office/powerpoint/2010/main" val="25399157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20" name="Picture 8" descr="S:\Marketing\CPD Modules\2016\Medite Tricoya CPD\images\Medite Tricoya Screen Switzerland.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40020" y="4293096"/>
            <a:ext cx="2264228" cy="16981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3802" y="117252"/>
            <a:ext cx="8294662" cy="1079500"/>
          </a:xfrm>
        </p:spPr>
        <p:txBody>
          <a:bodyPr/>
          <a:lstStyle/>
          <a:p>
            <a:r>
              <a:rPr lang="en-IE" sz="2800" dirty="0" smtClean="0"/>
              <a:t>Applications - Facades</a:t>
            </a:r>
            <a:endParaRPr lang="en-IE" sz="2800" dirty="0"/>
          </a:p>
        </p:txBody>
      </p:sp>
      <p:sp>
        <p:nvSpPr>
          <p:cNvPr id="4" name="Content Placeholder 3"/>
          <p:cNvSpPr>
            <a:spLocks noGrp="1"/>
          </p:cNvSpPr>
          <p:nvPr>
            <p:ph idx="1"/>
          </p:nvPr>
        </p:nvSpPr>
        <p:spPr>
          <a:xfrm>
            <a:off x="467544" y="1562099"/>
            <a:ext cx="3941170" cy="4435929"/>
          </a:xfrm>
        </p:spPr>
        <p:txBody>
          <a:bodyPr/>
          <a:lstStyle/>
          <a:p>
            <a:pPr marL="0" indent="0">
              <a:buClr>
                <a:srgbClr val="E28C05"/>
              </a:buClr>
              <a:buNone/>
            </a:pPr>
            <a:endParaRPr lang="en-GB" sz="2000" dirty="0"/>
          </a:p>
          <a:p>
            <a:pPr marL="0" indent="0">
              <a:buClr>
                <a:srgbClr val="E28C05"/>
              </a:buClr>
              <a:buNone/>
            </a:pPr>
            <a:endParaRPr lang="en-GB" sz="2000" dirty="0" smtClean="0"/>
          </a:p>
          <a:p>
            <a:pPr marL="0" indent="0">
              <a:buClr>
                <a:srgbClr val="E28C05"/>
              </a:buClr>
              <a:buNone/>
            </a:pPr>
            <a:endParaRPr lang="en-GB" sz="2000" dirty="0"/>
          </a:p>
          <a:p>
            <a:pPr marL="0" indent="0" algn="just">
              <a:buClr>
                <a:srgbClr val="E28C05"/>
              </a:buClr>
              <a:buNone/>
            </a:pPr>
            <a:endParaRPr lang="en-IE" sz="2000" dirty="0" smtClean="0"/>
          </a:p>
          <a:p>
            <a:pPr marL="0" indent="0">
              <a:buClr>
                <a:srgbClr val="E28C05"/>
              </a:buClr>
              <a:buNone/>
            </a:pPr>
            <a:endParaRPr lang="en-GB" sz="2000" dirty="0" smtClean="0"/>
          </a:p>
          <a:p>
            <a:pPr marL="0" indent="0">
              <a:buClr>
                <a:srgbClr val="E28C05"/>
              </a:buClr>
              <a:buNone/>
            </a:pPr>
            <a:endParaRPr lang="en-IE" sz="2000" dirty="0" smtClean="0"/>
          </a:p>
        </p:txBody>
      </p:sp>
      <p:pic>
        <p:nvPicPr>
          <p:cNvPr id="90119" name="Picture 7" descr="S:\Marketing\CPD Modules\2016\Medite Tricoya CPD\images\MT Screen Switzerland.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733780" y="1340769"/>
            <a:ext cx="3870668" cy="28010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3567" y="1419224"/>
            <a:ext cx="3876867" cy="2585840"/>
          </a:xfrm>
          <a:prstGeom prst="rect">
            <a:avLst/>
          </a:prstGeom>
        </p:spPr>
      </p:pic>
      <p:pic>
        <p:nvPicPr>
          <p:cNvPr id="5" name="Picture 4"/>
          <p:cNvPicPr>
            <a:picLocks noChangeAspect="1"/>
          </p:cNvPicPr>
          <p:nvPr/>
        </p:nvPicPr>
        <p:blipFill rotWithShape="1">
          <a:blip r:embed="rId6"/>
          <a:srcRect/>
          <a:stretch/>
        </p:blipFill>
        <p:spPr>
          <a:xfrm>
            <a:off x="5148689" y="4528457"/>
            <a:ext cx="1711795" cy="2068286"/>
          </a:xfrm>
          <a:prstGeom prst="rect">
            <a:avLst/>
          </a:prstGeom>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57400" y="4293096"/>
            <a:ext cx="2492566" cy="1663526"/>
          </a:xfrm>
          <a:prstGeom prst="rect">
            <a:avLst/>
          </a:prstGeom>
        </p:spPr>
      </p:pic>
    </p:spTree>
    <p:extLst>
      <p:ext uri="{BB962C8B-B14F-4D97-AF65-F5344CB8AC3E}">
        <p14:creationId xmlns:p14="http://schemas.microsoft.com/office/powerpoint/2010/main" val="13361377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02" y="117252"/>
            <a:ext cx="8294662" cy="1079500"/>
          </a:xfrm>
        </p:spPr>
        <p:txBody>
          <a:bodyPr/>
          <a:lstStyle/>
          <a:p>
            <a:r>
              <a:rPr lang="en-IE" sz="2800" dirty="0" smtClean="0"/>
              <a:t>Applications – Doors &amp; Windows</a:t>
            </a:r>
            <a:endParaRPr lang="en-IE" sz="2800" dirty="0"/>
          </a:p>
        </p:txBody>
      </p:sp>
      <p:sp>
        <p:nvSpPr>
          <p:cNvPr id="4" name="Content Placeholder 3"/>
          <p:cNvSpPr>
            <a:spLocks noGrp="1"/>
          </p:cNvSpPr>
          <p:nvPr>
            <p:ph idx="1"/>
          </p:nvPr>
        </p:nvSpPr>
        <p:spPr>
          <a:xfrm>
            <a:off x="467544" y="1562099"/>
            <a:ext cx="3941170" cy="4435929"/>
          </a:xfrm>
        </p:spPr>
        <p:txBody>
          <a:bodyPr/>
          <a:lstStyle/>
          <a:p>
            <a:pPr marL="0" indent="0">
              <a:buClr>
                <a:srgbClr val="E28C05"/>
              </a:buClr>
              <a:buNone/>
            </a:pPr>
            <a:endParaRPr lang="en-GB" sz="2000" dirty="0"/>
          </a:p>
          <a:p>
            <a:pPr marL="0" indent="0">
              <a:buClr>
                <a:srgbClr val="E28C05"/>
              </a:buClr>
              <a:buNone/>
            </a:pPr>
            <a:endParaRPr lang="en-GB" sz="2000" dirty="0" smtClean="0"/>
          </a:p>
          <a:p>
            <a:pPr marL="0" indent="0">
              <a:buClr>
                <a:srgbClr val="E28C05"/>
              </a:buClr>
              <a:buNone/>
            </a:pPr>
            <a:endParaRPr lang="en-GB" sz="2000" dirty="0"/>
          </a:p>
          <a:p>
            <a:pPr marL="0" indent="0" algn="just">
              <a:buClr>
                <a:srgbClr val="E28C05"/>
              </a:buClr>
              <a:buNone/>
            </a:pPr>
            <a:endParaRPr lang="en-IE" sz="2000" dirty="0" smtClean="0"/>
          </a:p>
          <a:p>
            <a:pPr marL="0" indent="0">
              <a:buClr>
                <a:srgbClr val="E28C05"/>
              </a:buClr>
              <a:buNone/>
            </a:pPr>
            <a:endParaRPr lang="en-GB" sz="2000" dirty="0" smtClean="0"/>
          </a:p>
          <a:p>
            <a:pPr marL="0" indent="0">
              <a:buClr>
                <a:srgbClr val="E28C05"/>
              </a:buClr>
              <a:buNone/>
            </a:pPr>
            <a:endParaRPr lang="en-IE" sz="2000" dirty="0" smtClean="0"/>
          </a:p>
        </p:txBody>
      </p:sp>
      <p:pic>
        <p:nvPicPr>
          <p:cNvPr id="94211" name="Picture 3" descr="S:\Marketing\CPD Modules\2016\Medite Tricoya CPD\images\Chapel-008.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771875" y="1382608"/>
            <a:ext cx="1893729" cy="2426861"/>
          </a:xfrm>
          <a:prstGeom prst="rect">
            <a:avLst/>
          </a:prstGeom>
          <a:noFill/>
          <a:extLst>
            <a:ext uri="{909E8E84-426E-40DD-AFC4-6F175D3DCCD1}">
              <a14:hiddenFill xmlns:a14="http://schemas.microsoft.com/office/drawing/2010/main">
                <a:solidFill>
                  <a:srgbClr val="FFFFFF"/>
                </a:solidFill>
              </a14:hiddenFill>
            </a:ext>
          </a:extLst>
        </p:spPr>
      </p:pic>
      <p:pic>
        <p:nvPicPr>
          <p:cNvPr id="94212" name="Picture 4" descr="S:\Marketing\CPD Modules\2016\Medite Tricoya CPD\images\Finished Door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75827" y="1343827"/>
            <a:ext cx="2262093" cy="4559775"/>
          </a:xfrm>
          <a:prstGeom prst="rect">
            <a:avLst/>
          </a:prstGeom>
          <a:noFill/>
          <a:extLst>
            <a:ext uri="{909E8E84-426E-40DD-AFC4-6F175D3DCCD1}">
              <a14:hiddenFill xmlns:a14="http://schemas.microsoft.com/office/drawing/2010/main">
                <a:solidFill>
                  <a:srgbClr val="FFFFFF"/>
                </a:solidFill>
              </a14:hiddenFill>
            </a:ext>
          </a:extLst>
        </p:spPr>
      </p:pic>
      <p:pic>
        <p:nvPicPr>
          <p:cNvPr id="94213" name="Picture 5" descr="S:\Marketing\CPD Modules\2016\Medite Tricoya CPD\images\iStock_000013352799Large.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4398" t="4586" r="18528" b="53777"/>
          <a:stretch/>
        </p:blipFill>
        <p:spPr bwMode="auto">
          <a:xfrm>
            <a:off x="6771875" y="4166450"/>
            <a:ext cx="1893729" cy="1761945"/>
          </a:xfrm>
          <a:prstGeom prst="rect">
            <a:avLst/>
          </a:prstGeom>
          <a:noFill/>
          <a:extLst>
            <a:ext uri="{909E8E84-426E-40DD-AFC4-6F175D3DCCD1}">
              <a14:hiddenFill xmlns:a14="http://schemas.microsoft.com/office/drawing/2010/main">
                <a:solidFill>
                  <a:srgbClr val="FFFFFF"/>
                </a:solidFill>
              </a14:hiddenFill>
            </a:ext>
          </a:extLst>
        </p:spPr>
      </p:pic>
      <p:pic>
        <p:nvPicPr>
          <p:cNvPr id="94215" name="Picture 7" descr="S:\Marketing\CPD Modules\2016\Medite Tricoya CPD\images\Roggemann 107.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031452" y="4166450"/>
            <a:ext cx="1963321" cy="1737152"/>
          </a:xfrm>
          <a:prstGeom prst="rect">
            <a:avLst/>
          </a:prstGeom>
          <a:noFill/>
          <a:extLst>
            <a:ext uri="{909E8E84-426E-40DD-AFC4-6F175D3DCCD1}">
              <a14:hiddenFill xmlns:a14="http://schemas.microsoft.com/office/drawing/2010/main">
                <a:solidFill>
                  <a:srgbClr val="FFFFFF"/>
                </a:solidFill>
              </a14:hiddenFill>
            </a:ext>
          </a:extLst>
        </p:spPr>
      </p:pic>
      <p:pic>
        <p:nvPicPr>
          <p:cNvPr id="94217" name="Picture 9" descr="S:\Marketing\CPD Modules\2016\Medite Tricoya CPD\images\AMS Joinery Door Notting Hill JS (3).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38494" y="4166450"/>
            <a:ext cx="1397202" cy="173715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S:\Marketing\Images\Medite Tricoya\Clonmel Window\P1010271.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67544" y="1343827"/>
            <a:ext cx="3527229" cy="2465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2762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Marketing\Images\Medite Tricoya\AMS Joinery\AMS Joinery Door Notting Hill JS (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96136" y="1412775"/>
            <a:ext cx="3010623" cy="45250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3802" y="116632"/>
            <a:ext cx="8294662" cy="1079500"/>
          </a:xfrm>
        </p:spPr>
        <p:txBody>
          <a:bodyPr/>
          <a:lstStyle/>
          <a:p>
            <a:r>
              <a:rPr lang="en-IE" sz="2800" dirty="0"/>
              <a:t>AMS Joinery </a:t>
            </a:r>
          </a:p>
        </p:txBody>
      </p:sp>
      <p:sp>
        <p:nvSpPr>
          <p:cNvPr id="4" name="Content Placeholder 3"/>
          <p:cNvSpPr>
            <a:spLocks noGrp="1"/>
          </p:cNvSpPr>
          <p:nvPr>
            <p:ph idx="1"/>
          </p:nvPr>
        </p:nvSpPr>
        <p:spPr>
          <a:xfrm>
            <a:off x="467544" y="1562099"/>
            <a:ext cx="3941170" cy="4435929"/>
          </a:xfrm>
        </p:spPr>
        <p:txBody>
          <a:bodyPr/>
          <a:lstStyle/>
          <a:p>
            <a:pPr marL="0" indent="0">
              <a:buClr>
                <a:srgbClr val="E28C05"/>
              </a:buClr>
              <a:buNone/>
            </a:pPr>
            <a:endParaRPr lang="en-GB" sz="2000" dirty="0"/>
          </a:p>
          <a:p>
            <a:pPr marL="0" indent="0">
              <a:buClr>
                <a:srgbClr val="E28C05"/>
              </a:buClr>
              <a:buNone/>
            </a:pPr>
            <a:endParaRPr lang="en-GB" sz="2000" dirty="0" smtClean="0"/>
          </a:p>
          <a:p>
            <a:pPr marL="0" indent="0">
              <a:buClr>
                <a:srgbClr val="E28C05"/>
              </a:buClr>
              <a:buNone/>
            </a:pPr>
            <a:endParaRPr lang="en-GB" sz="2000" dirty="0"/>
          </a:p>
          <a:p>
            <a:pPr marL="0" indent="0" algn="just">
              <a:buClr>
                <a:srgbClr val="E28C05"/>
              </a:buClr>
              <a:buNone/>
            </a:pPr>
            <a:endParaRPr lang="en-IE" sz="2000" dirty="0" smtClean="0"/>
          </a:p>
          <a:p>
            <a:pPr marL="0" indent="0">
              <a:buClr>
                <a:srgbClr val="E28C05"/>
              </a:buClr>
              <a:buNone/>
            </a:pPr>
            <a:endParaRPr lang="en-GB" sz="2000" dirty="0" smtClean="0"/>
          </a:p>
          <a:p>
            <a:pPr marL="0" indent="0">
              <a:buClr>
                <a:srgbClr val="E28C05"/>
              </a:buClr>
              <a:buNone/>
            </a:pPr>
            <a:endParaRPr lang="en-IE" sz="2000" dirty="0" smtClean="0"/>
          </a:p>
        </p:txBody>
      </p:sp>
      <p:sp>
        <p:nvSpPr>
          <p:cNvPr id="10" name="Content Placeholder 3"/>
          <p:cNvSpPr txBox="1">
            <a:spLocks/>
          </p:cNvSpPr>
          <p:nvPr/>
        </p:nvSpPr>
        <p:spPr bwMode="auto">
          <a:xfrm>
            <a:off x="467544" y="1562101"/>
            <a:ext cx="5104581" cy="1434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lr>
                <a:srgbClr val="D68127"/>
              </a:buClr>
              <a:buFont typeface="Wingdings" pitchFamily="2" charset="2"/>
              <a:buChar char="§"/>
              <a:defRPr sz="2400" b="1">
                <a:solidFill>
                  <a:srgbClr val="007934"/>
                </a:solidFill>
                <a:latin typeface="+mn-lt"/>
                <a:ea typeface="+mn-ea"/>
                <a:cs typeface="+mn-cs"/>
              </a:defRPr>
            </a:lvl1pPr>
            <a:lvl2pPr marL="742950" indent="-285750" algn="l" rtl="0" eaLnBrk="1" fontAlgn="base" hangingPunct="1">
              <a:spcBef>
                <a:spcPct val="20000"/>
              </a:spcBef>
              <a:spcAft>
                <a:spcPct val="0"/>
              </a:spcAft>
              <a:buClr>
                <a:srgbClr val="D68127"/>
              </a:buClr>
              <a:buFont typeface="Wingdings" pitchFamily="2" charset="2"/>
              <a:buChar char="§"/>
              <a:defRPr sz="2200" b="1">
                <a:solidFill>
                  <a:srgbClr val="007934"/>
                </a:solidFill>
                <a:latin typeface="+mn-lt"/>
                <a:ea typeface="+mn-ea"/>
              </a:defRPr>
            </a:lvl2pPr>
            <a:lvl3pPr marL="1143000" indent="-228600" algn="l" rtl="0" eaLnBrk="1" fontAlgn="base" hangingPunct="1">
              <a:spcBef>
                <a:spcPct val="20000"/>
              </a:spcBef>
              <a:spcAft>
                <a:spcPct val="0"/>
              </a:spcAft>
              <a:buClr>
                <a:srgbClr val="D68127"/>
              </a:buClr>
              <a:buFont typeface="Wingdings" pitchFamily="2" charset="2"/>
              <a:buChar char="§"/>
              <a:defRPr sz="2000" b="1">
                <a:solidFill>
                  <a:srgbClr val="007934"/>
                </a:solidFill>
                <a:latin typeface="+mn-lt"/>
                <a:ea typeface="+mn-ea"/>
              </a:defRPr>
            </a:lvl3pPr>
            <a:lvl4pPr marL="1600200" indent="-228600" algn="l" rtl="0" eaLnBrk="1" fontAlgn="base" hangingPunct="1">
              <a:spcBef>
                <a:spcPct val="20000"/>
              </a:spcBef>
              <a:spcAft>
                <a:spcPct val="0"/>
              </a:spcAft>
              <a:buClr>
                <a:srgbClr val="D68127"/>
              </a:buClr>
              <a:buFont typeface="Wingdings" pitchFamily="2" charset="2"/>
              <a:buChar char="§"/>
              <a:defRPr b="1">
                <a:solidFill>
                  <a:srgbClr val="007934"/>
                </a:solidFill>
                <a:latin typeface="+mn-lt"/>
                <a:ea typeface="+mn-ea"/>
              </a:defRPr>
            </a:lvl4pPr>
            <a:lvl5pPr marL="2057400" indent="-228600" algn="l" rtl="0" eaLnBrk="1" fontAlgn="base" hangingPunct="1">
              <a:spcBef>
                <a:spcPct val="20000"/>
              </a:spcBef>
              <a:spcAft>
                <a:spcPct val="0"/>
              </a:spcAft>
              <a:buClr>
                <a:srgbClr val="D68127"/>
              </a:buClr>
              <a:buFont typeface="Wingdings" pitchFamily="2" charset="2"/>
              <a:buChar char="§"/>
              <a:defRPr sz="1600" b="1">
                <a:solidFill>
                  <a:srgbClr val="007934"/>
                </a:solidFill>
                <a:latin typeface="+mn-lt"/>
                <a:ea typeface="+mn-ea"/>
              </a:defRPr>
            </a:lvl5pPr>
            <a:lvl6pPr marL="2514600" indent="-228600" algn="l" rtl="0" eaLnBrk="1" fontAlgn="base" hangingPunct="1">
              <a:spcBef>
                <a:spcPct val="20000"/>
              </a:spcBef>
              <a:spcAft>
                <a:spcPct val="0"/>
              </a:spcAft>
              <a:buClr>
                <a:srgbClr val="D68127"/>
              </a:buClr>
              <a:buFont typeface="Wingdings" charset="0"/>
              <a:buChar char="§"/>
              <a:defRPr sz="1600" b="1">
                <a:solidFill>
                  <a:srgbClr val="007934"/>
                </a:solidFill>
                <a:latin typeface="+mn-lt"/>
                <a:ea typeface="+mn-ea"/>
              </a:defRPr>
            </a:lvl6pPr>
            <a:lvl7pPr marL="2971800" indent="-228600" algn="l" rtl="0" eaLnBrk="1" fontAlgn="base" hangingPunct="1">
              <a:spcBef>
                <a:spcPct val="20000"/>
              </a:spcBef>
              <a:spcAft>
                <a:spcPct val="0"/>
              </a:spcAft>
              <a:buClr>
                <a:srgbClr val="D68127"/>
              </a:buClr>
              <a:buFont typeface="Wingdings" charset="0"/>
              <a:buChar char="§"/>
              <a:defRPr sz="1600" b="1">
                <a:solidFill>
                  <a:srgbClr val="007934"/>
                </a:solidFill>
                <a:latin typeface="+mn-lt"/>
                <a:ea typeface="+mn-ea"/>
              </a:defRPr>
            </a:lvl7pPr>
            <a:lvl8pPr marL="3429000" indent="-228600" algn="l" rtl="0" eaLnBrk="1" fontAlgn="base" hangingPunct="1">
              <a:spcBef>
                <a:spcPct val="20000"/>
              </a:spcBef>
              <a:spcAft>
                <a:spcPct val="0"/>
              </a:spcAft>
              <a:buClr>
                <a:srgbClr val="D68127"/>
              </a:buClr>
              <a:buFont typeface="Wingdings" charset="0"/>
              <a:buChar char="§"/>
              <a:defRPr sz="1600" b="1">
                <a:solidFill>
                  <a:srgbClr val="007934"/>
                </a:solidFill>
                <a:latin typeface="+mn-lt"/>
                <a:ea typeface="+mn-ea"/>
              </a:defRPr>
            </a:lvl8pPr>
            <a:lvl9pPr marL="3886200" indent="-228600" algn="l" rtl="0" eaLnBrk="1" fontAlgn="base" hangingPunct="1">
              <a:spcBef>
                <a:spcPct val="20000"/>
              </a:spcBef>
              <a:spcAft>
                <a:spcPct val="0"/>
              </a:spcAft>
              <a:buClr>
                <a:srgbClr val="D68127"/>
              </a:buClr>
              <a:buFont typeface="Wingdings" charset="0"/>
              <a:buChar char="§"/>
              <a:defRPr sz="1600" b="1">
                <a:solidFill>
                  <a:srgbClr val="007934"/>
                </a:solidFill>
                <a:latin typeface="+mn-lt"/>
                <a:ea typeface="+mn-ea"/>
              </a:defRPr>
            </a:lvl9pPr>
          </a:lstStyle>
          <a:p>
            <a:pPr marL="0" indent="0" algn="ctr">
              <a:buClr>
                <a:srgbClr val="E28C05"/>
              </a:buClr>
              <a:buNone/>
            </a:pPr>
            <a:r>
              <a:rPr lang="en-IE" sz="1600" i="1" dirty="0" smtClean="0">
                <a:solidFill>
                  <a:schemeClr val="tx1">
                    <a:lumMod val="65000"/>
                    <a:lumOff val="35000"/>
                  </a:schemeClr>
                </a:solidFill>
                <a:latin typeface="Arial" pitchFamily="34" charset="0"/>
                <a:cs typeface="Arial" pitchFamily="34" charset="0"/>
              </a:rPr>
              <a:t>“</a:t>
            </a:r>
            <a:r>
              <a:rPr lang="en-IE" sz="1600" i="1" dirty="0">
                <a:solidFill>
                  <a:schemeClr val="tx1">
                    <a:lumMod val="65000"/>
                    <a:lumOff val="35000"/>
                  </a:schemeClr>
                </a:solidFill>
                <a:latin typeface="Arial" pitchFamily="34" charset="0"/>
                <a:cs typeface="Arial" pitchFamily="34" charset="0"/>
              </a:rPr>
              <a:t>Front door panels of this size can have issues including splitting and the necessary subsequent repair, and we were looking for an alternative which would enable us to create a perfect and durable product first time</a:t>
            </a:r>
            <a:r>
              <a:rPr lang="en-IE" sz="1600" i="1" dirty="0" smtClean="0">
                <a:solidFill>
                  <a:schemeClr val="tx1">
                    <a:lumMod val="65000"/>
                    <a:lumOff val="35000"/>
                  </a:schemeClr>
                </a:solidFill>
                <a:latin typeface="Arial" pitchFamily="34" charset="0"/>
                <a:cs typeface="Arial" pitchFamily="34" charset="0"/>
              </a:rPr>
              <a:t>.”</a:t>
            </a:r>
          </a:p>
        </p:txBody>
      </p:sp>
      <p:pic>
        <p:nvPicPr>
          <p:cNvPr id="3075" name="Picture 3" descr="S:\Marketing\Images\Medite Tricoya\AMS Joinery\AMS Joinery Door Notting Hill JS (8).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136763" y="2996953"/>
            <a:ext cx="1766139" cy="294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9927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5" name="Picture 3" descr="S:\Marketing\CPD Modules\2016\Medite Tricoya CPD\images\177241_848207508552357_5115452784938369931_o[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976365" y="3135826"/>
            <a:ext cx="4693421" cy="2843974"/>
          </a:xfrm>
          <a:prstGeom prst="rect">
            <a:avLst/>
          </a:prstGeom>
          <a:noFill/>
          <a:extLst>
            <a:ext uri="{909E8E84-426E-40DD-AFC4-6F175D3DCCD1}">
              <a14:hiddenFill xmlns:a14="http://schemas.microsoft.com/office/drawing/2010/main">
                <a:solidFill>
                  <a:srgbClr val="FFFFFF"/>
                </a:solidFill>
              </a14:hiddenFill>
            </a:ext>
          </a:extLst>
        </p:spPr>
      </p:pic>
      <p:pic>
        <p:nvPicPr>
          <p:cNvPr id="95234" name="Picture 2" descr="S:\Marketing\CPD Modules\2016\Medite Tricoya CPD\images\48737-090.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924"/>
          <a:stretch/>
        </p:blipFill>
        <p:spPr bwMode="auto">
          <a:xfrm>
            <a:off x="546464" y="1484784"/>
            <a:ext cx="3161440" cy="44950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3802" y="117252"/>
            <a:ext cx="8294662" cy="1079500"/>
          </a:xfrm>
        </p:spPr>
        <p:txBody>
          <a:bodyPr/>
          <a:lstStyle/>
          <a:p>
            <a:r>
              <a:rPr lang="en-IE" sz="2800" dirty="0" smtClean="0">
                <a:solidFill>
                  <a:schemeClr val="tx1">
                    <a:lumMod val="65000"/>
                    <a:lumOff val="35000"/>
                  </a:schemeClr>
                </a:solidFill>
              </a:rPr>
              <a:t>Applications – </a:t>
            </a:r>
            <a:r>
              <a:rPr lang="en-GB" sz="2800" dirty="0">
                <a:solidFill>
                  <a:schemeClr val="tx1">
                    <a:lumMod val="65000"/>
                    <a:lumOff val="35000"/>
                  </a:schemeClr>
                </a:solidFill>
              </a:rPr>
              <a:t>Fascia's and Soffits</a:t>
            </a:r>
            <a:endParaRPr lang="en-IE" sz="2800" dirty="0">
              <a:solidFill>
                <a:schemeClr val="tx1">
                  <a:lumMod val="65000"/>
                  <a:lumOff val="35000"/>
                </a:schemeClr>
              </a:solidFill>
            </a:endParaRPr>
          </a:p>
        </p:txBody>
      </p:sp>
      <p:sp>
        <p:nvSpPr>
          <p:cNvPr id="4" name="Content Placeholder 3"/>
          <p:cNvSpPr>
            <a:spLocks noGrp="1"/>
          </p:cNvSpPr>
          <p:nvPr>
            <p:ph idx="1"/>
          </p:nvPr>
        </p:nvSpPr>
        <p:spPr>
          <a:xfrm>
            <a:off x="467544" y="1562099"/>
            <a:ext cx="3941170" cy="4435929"/>
          </a:xfrm>
        </p:spPr>
        <p:txBody>
          <a:bodyPr/>
          <a:lstStyle/>
          <a:p>
            <a:pPr marL="0" indent="0">
              <a:buClr>
                <a:srgbClr val="E28C05"/>
              </a:buClr>
              <a:buNone/>
            </a:pPr>
            <a:endParaRPr lang="en-GB" sz="2000" dirty="0"/>
          </a:p>
          <a:p>
            <a:pPr marL="0" indent="0">
              <a:buClr>
                <a:srgbClr val="E28C05"/>
              </a:buClr>
              <a:buNone/>
            </a:pPr>
            <a:endParaRPr lang="en-GB" sz="2000" dirty="0" smtClean="0"/>
          </a:p>
          <a:p>
            <a:pPr marL="0" indent="0">
              <a:buClr>
                <a:srgbClr val="E28C05"/>
              </a:buClr>
              <a:buNone/>
            </a:pPr>
            <a:endParaRPr lang="en-GB" sz="2000" dirty="0"/>
          </a:p>
          <a:p>
            <a:pPr marL="0" indent="0" algn="just">
              <a:buClr>
                <a:srgbClr val="E28C05"/>
              </a:buClr>
              <a:buNone/>
            </a:pPr>
            <a:endParaRPr lang="en-IE" sz="2000" dirty="0" smtClean="0"/>
          </a:p>
          <a:p>
            <a:pPr marL="0" indent="0">
              <a:buClr>
                <a:srgbClr val="E28C05"/>
              </a:buClr>
              <a:buNone/>
            </a:pPr>
            <a:endParaRPr lang="en-GB" sz="2000" dirty="0" smtClean="0"/>
          </a:p>
          <a:p>
            <a:pPr marL="0" indent="0">
              <a:buClr>
                <a:srgbClr val="E28C05"/>
              </a:buClr>
              <a:buNone/>
            </a:pPr>
            <a:endParaRPr lang="en-IE" sz="2000" dirty="0" smtClean="0"/>
          </a:p>
        </p:txBody>
      </p:sp>
      <p:pic>
        <p:nvPicPr>
          <p:cNvPr id="95236" name="Picture 4" descr="S:\Marketing\CPD Modules\2016\Medite Tricoya CPD\images\Speyroc_150603_043.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173856" y="1484785"/>
            <a:ext cx="2495929" cy="15041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Marketing\Images\Medite Tricoya\UEA Canopy\UEA High Res\DGIL-0192-0053.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976365" y="1484784"/>
            <a:ext cx="1831581" cy="1504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6939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Marketing\Images\Medite Tricoya\Selection of MT images\Fascia &amp; Soffit Utrecht 2012 (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27984" y="3158744"/>
            <a:ext cx="4177268" cy="27818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3802" y="116632"/>
            <a:ext cx="8294662" cy="1079500"/>
          </a:xfrm>
        </p:spPr>
        <p:txBody>
          <a:bodyPr/>
          <a:lstStyle/>
          <a:p>
            <a:r>
              <a:rPr lang="en-IE" sz="2800" dirty="0" smtClean="0">
                <a:solidFill>
                  <a:schemeClr val="tx1">
                    <a:lumMod val="65000"/>
                    <a:lumOff val="35000"/>
                  </a:schemeClr>
                </a:solidFill>
              </a:rPr>
              <a:t>Two projects Netherlands</a:t>
            </a:r>
            <a:endParaRPr lang="en-IE" sz="2800" dirty="0">
              <a:solidFill>
                <a:schemeClr val="tx1">
                  <a:lumMod val="65000"/>
                  <a:lumOff val="35000"/>
                </a:schemeClr>
              </a:solidFill>
            </a:endParaRPr>
          </a:p>
        </p:txBody>
      </p:sp>
      <p:sp>
        <p:nvSpPr>
          <p:cNvPr id="4" name="Content Placeholder 3"/>
          <p:cNvSpPr>
            <a:spLocks noGrp="1"/>
          </p:cNvSpPr>
          <p:nvPr>
            <p:ph idx="1"/>
          </p:nvPr>
        </p:nvSpPr>
        <p:spPr>
          <a:xfrm>
            <a:off x="467544" y="1562099"/>
            <a:ext cx="3941170" cy="4435929"/>
          </a:xfrm>
        </p:spPr>
        <p:txBody>
          <a:bodyPr/>
          <a:lstStyle/>
          <a:p>
            <a:pPr marL="0" indent="0">
              <a:buClr>
                <a:srgbClr val="E28C05"/>
              </a:buClr>
              <a:buNone/>
            </a:pPr>
            <a:endParaRPr lang="en-GB" sz="2000" dirty="0"/>
          </a:p>
          <a:p>
            <a:pPr marL="0" indent="0">
              <a:buClr>
                <a:srgbClr val="E28C05"/>
              </a:buClr>
              <a:buNone/>
            </a:pPr>
            <a:endParaRPr lang="en-GB" sz="2000" dirty="0" smtClean="0"/>
          </a:p>
          <a:p>
            <a:pPr marL="0" indent="0">
              <a:buClr>
                <a:srgbClr val="E28C05"/>
              </a:buClr>
              <a:buNone/>
            </a:pPr>
            <a:endParaRPr lang="en-GB" sz="2000" dirty="0"/>
          </a:p>
          <a:p>
            <a:pPr marL="0" indent="0" algn="just">
              <a:buClr>
                <a:srgbClr val="E28C05"/>
              </a:buClr>
              <a:buNone/>
            </a:pPr>
            <a:endParaRPr lang="en-IE" sz="2000" dirty="0" smtClean="0"/>
          </a:p>
          <a:p>
            <a:pPr marL="0" indent="0">
              <a:buClr>
                <a:srgbClr val="E28C05"/>
              </a:buClr>
              <a:buNone/>
            </a:pPr>
            <a:endParaRPr lang="en-GB" sz="2000" dirty="0" smtClean="0"/>
          </a:p>
          <a:p>
            <a:pPr marL="0" indent="0">
              <a:buClr>
                <a:srgbClr val="E28C05"/>
              </a:buClr>
              <a:buNone/>
            </a:pPr>
            <a:endParaRPr lang="en-IE" sz="2000" dirty="0" smtClean="0"/>
          </a:p>
        </p:txBody>
      </p:sp>
      <p:sp>
        <p:nvSpPr>
          <p:cNvPr id="10" name="Content Placeholder 3"/>
          <p:cNvSpPr txBox="1">
            <a:spLocks/>
          </p:cNvSpPr>
          <p:nvPr/>
        </p:nvSpPr>
        <p:spPr bwMode="auto">
          <a:xfrm>
            <a:off x="467544" y="1412776"/>
            <a:ext cx="3713931"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lr>
                <a:srgbClr val="D68127"/>
              </a:buClr>
              <a:buFont typeface="Wingdings" pitchFamily="2" charset="2"/>
              <a:buChar char="§"/>
              <a:defRPr sz="2400" b="1">
                <a:solidFill>
                  <a:srgbClr val="007934"/>
                </a:solidFill>
                <a:latin typeface="+mn-lt"/>
                <a:ea typeface="+mn-ea"/>
                <a:cs typeface="+mn-cs"/>
              </a:defRPr>
            </a:lvl1pPr>
            <a:lvl2pPr marL="742950" indent="-285750" algn="l" rtl="0" eaLnBrk="1" fontAlgn="base" hangingPunct="1">
              <a:spcBef>
                <a:spcPct val="20000"/>
              </a:spcBef>
              <a:spcAft>
                <a:spcPct val="0"/>
              </a:spcAft>
              <a:buClr>
                <a:srgbClr val="D68127"/>
              </a:buClr>
              <a:buFont typeface="Wingdings" pitchFamily="2" charset="2"/>
              <a:buChar char="§"/>
              <a:defRPr sz="2200" b="1">
                <a:solidFill>
                  <a:srgbClr val="007934"/>
                </a:solidFill>
                <a:latin typeface="+mn-lt"/>
                <a:ea typeface="+mn-ea"/>
              </a:defRPr>
            </a:lvl2pPr>
            <a:lvl3pPr marL="1143000" indent="-228600" algn="l" rtl="0" eaLnBrk="1" fontAlgn="base" hangingPunct="1">
              <a:spcBef>
                <a:spcPct val="20000"/>
              </a:spcBef>
              <a:spcAft>
                <a:spcPct val="0"/>
              </a:spcAft>
              <a:buClr>
                <a:srgbClr val="D68127"/>
              </a:buClr>
              <a:buFont typeface="Wingdings" pitchFamily="2" charset="2"/>
              <a:buChar char="§"/>
              <a:defRPr sz="2000" b="1">
                <a:solidFill>
                  <a:srgbClr val="007934"/>
                </a:solidFill>
                <a:latin typeface="+mn-lt"/>
                <a:ea typeface="+mn-ea"/>
              </a:defRPr>
            </a:lvl3pPr>
            <a:lvl4pPr marL="1600200" indent="-228600" algn="l" rtl="0" eaLnBrk="1" fontAlgn="base" hangingPunct="1">
              <a:spcBef>
                <a:spcPct val="20000"/>
              </a:spcBef>
              <a:spcAft>
                <a:spcPct val="0"/>
              </a:spcAft>
              <a:buClr>
                <a:srgbClr val="D68127"/>
              </a:buClr>
              <a:buFont typeface="Wingdings" pitchFamily="2" charset="2"/>
              <a:buChar char="§"/>
              <a:defRPr b="1">
                <a:solidFill>
                  <a:srgbClr val="007934"/>
                </a:solidFill>
                <a:latin typeface="+mn-lt"/>
                <a:ea typeface="+mn-ea"/>
              </a:defRPr>
            </a:lvl4pPr>
            <a:lvl5pPr marL="2057400" indent="-228600" algn="l" rtl="0" eaLnBrk="1" fontAlgn="base" hangingPunct="1">
              <a:spcBef>
                <a:spcPct val="20000"/>
              </a:spcBef>
              <a:spcAft>
                <a:spcPct val="0"/>
              </a:spcAft>
              <a:buClr>
                <a:srgbClr val="D68127"/>
              </a:buClr>
              <a:buFont typeface="Wingdings" pitchFamily="2" charset="2"/>
              <a:buChar char="§"/>
              <a:defRPr sz="1600" b="1">
                <a:solidFill>
                  <a:srgbClr val="007934"/>
                </a:solidFill>
                <a:latin typeface="+mn-lt"/>
                <a:ea typeface="+mn-ea"/>
              </a:defRPr>
            </a:lvl5pPr>
            <a:lvl6pPr marL="2514600" indent="-228600" algn="l" rtl="0" eaLnBrk="1" fontAlgn="base" hangingPunct="1">
              <a:spcBef>
                <a:spcPct val="20000"/>
              </a:spcBef>
              <a:spcAft>
                <a:spcPct val="0"/>
              </a:spcAft>
              <a:buClr>
                <a:srgbClr val="D68127"/>
              </a:buClr>
              <a:buFont typeface="Wingdings" charset="0"/>
              <a:buChar char="§"/>
              <a:defRPr sz="1600" b="1">
                <a:solidFill>
                  <a:srgbClr val="007934"/>
                </a:solidFill>
                <a:latin typeface="+mn-lt"/>
                <a:ea typeface="+mn-ea"/>
              </a:defRPr>
            </a:lvl6pPr>
            <a:lvl7pPr marL="2971800" indent="-228600" algn="l" rtl="0" eaLnBrk="1" fontAlgn="base" hangingPunct="1">
              <a:spcBef>
                <a:spcPct val="20000"/>
              </a:spcBef>
              <a:spcAft>
                <a:spcPct val="0"/>
              </a:spcAft>
              <a:buClr>
                <a:srgbClr val="D68127"/>
              </a:buClr>
              <a:buFont typeface="Wingdings" charset="0"/>
              <a:buChar char="§"/>
              <a:defRPr sz="1600" b="1">
                <a:solidFill>
                  <a:srgbClr val="007934"/>
                </a:solidFill>
                <a:latin typeface="+mn-lt"/>
                <a:ea typeface="+mn-ea"/>
              </a:defRPr>
            </a:lvl7pPr>
            <a:lvl8pPr marL="3429000" indent="-228600" algn="l" rtl="0" eaLnBrk="1" fontAlgn="base" hangingPunct="1">
              <a:spcBef>
                <a:spcPct val="20000"/>
              </a:spcBef>
              <a:spcAft>
                <a:spcPct val="0"/>
              </a:spcAft>
              <a:buClr>
                <a:srgbClr val="D68127"/>
              </a:buClr>
              <a:buFont typeface="Wingdings" charset="0"/>
              <a:buChar char="§"/>
              <a:defRPr sz="1600" b="1">
                <a:solidFill>
                  <a:srgbClr val="007934"/>
                </a:solidFill>
                <a:latin typeface="+mn-lt"/>
                <a:ea typeface="+mn-ea"/>
              </a:defRPr>
            </a:lvl8pPr>
            <a:lvl9pPr marL="3886200" indent="-228600" algn="l" rtl="0" eaLnBrk="1" fontAlgn="base" hangingPunct="1">
              <a:spcBef>
                <a:spcPct val="20000"/>
              </a:spcBef>
              <a:spcAft>
                <a:spcPct val="0"/>
              </a:spcAft>
              <a:buClr>
                <a:srgbClr val="D68127"/>
              </a:buClr>
              <a:buFont typeface="Wingdings" charset="0"/>
              <a:buChar char="§"/>
              <a:defRPr sz="1600" b="1">
                <a:solidFill>
                  <a:srgbClr val="007934"/>
                </a:solidFill>
                <a:latin typeface="+mn-lt"/>
                <a:ea typeface="+mn-ea"/>
              </a:defRPr>
            </a:lvl9pPr>
          </a:lstStyle>
          <a:p>
            <a:pPr>
              <a:buClr>
                <a:schemeClr val="tx1">
                  <a:lumMod val="75000"/>
                  <a:lumOff val="25000"/>
                </a:schemeClr>
              </a:buClr>
              <a:buFont typeface="Arial" pitchFamily="34" charset="0"/>
              <a:buChar char="•"/>
            </a:pPr>
            <a:r>
              <a:rPr lang="en-IE" sz="2000" b="0" dirty="0" smtClean="0">
                <a:solidFill>
                  <a:schemeClr val="tx1">
                    <a:lumMod val="65000"/>
                    <a:lumOff val="35000"/>
                  </a:schemeClr>
                </a:solidFill>
                <a:latin typeface="Arial" pitchFamily="34" charset="0"/>
                <a:cs typeface="Arial" pitchFamily="34" charset="0"/>
              </a:rPr>
              <a:t>Original </a:t>
            </a:r>
            <a:r>
              <a:rPr lang="en-IE" sz="2000" b="0" dirty="0">
                <a:solidFill>
                  <a:schemeClr val="tx1">
                    <a:lumMod val="65000"/>
                    <a:lumOff val="35000"/>
                  </a:schemeClr>
                </a:solidFill>
                <a:latin typeface="Arial" pitchFamily="34" charset="0"/>
                <a:cs typeface="Arial" pitchFamily="34" charset="0"/>
              </a:rPr>
              <a:t>spec, </a:t>
            </a:r>
            <a:r>
              <a:rPr lang="en-IE" sz="2000" b="0" dirty="0" err="1">
                <a:solidFill>
                  <a:schemeClr val="tx1">
                    <a:lumMod val="65000"/>
                    <a:lumOff val="35000"/>
                  </a:schemeClr>
                </a:solidFill>
                <a:latin typeface="Arial" pitchFamily="34" charset="0"/>
                <a:cs typeface="Arial" pitchFamily="34" charset="0"/>
              </a:rPr>
              <a:t>gaboon</a:t>
            </a:r>
            <a:r>
              <a:rPr lang="en-IE" sz="2000" b="0" dirty="0">
                <a:solidFill>
                  <a:schemeClr val="tx1">
                    <a:lumMod val="65000"/>
                    <a:lumOff val="35000"/>
                  </a:schemeClr>
                </a:solidFill>
                <a:latin typeface="Arial" pitchFamily="34" charset="0"/>
                <a:cs typeface="Arial" pitchFamily="34" charset="0"/>
              </a:rPr>
              <a:t> marine plywood and compact laminate.</a:t>
            </a:r>
          </a:p>
          <a:p>
            <a:pPr>
              <a:buClr>
                <a:schemeClr val="tx1">
                  <a:lumMod val="75000"/>
                  <a:lumOff val="25000"/>
                </a:schemeClr>
              </a:buClr>
              <a:buFont typeface="Arial" pitchFamily="34" charset="0"/>
              <a:buChar char="•"/>
            </a:pPr>
            <a:r>
              <a:rPr lang="en-IE" sz="2000" b="0" dirty="0">
                <a:solidFill>
                  <a:schemeClr val="tx1">
                    <a:lumMod val="65000"/>
                    <a:lumOff val="35000"/>
                  </a:schemeClr>
                </a:solidFill>
                <a:latin typeface="Arial" pitchFamily="34" charset="0"/>
                <a:cs typeface="Arial" pitchFamily="34" charset="0"/>
              </a:rPr>
              <a:t>Switched to Extreme Durable MDF</a:t>
            </a:r>
          </a:p>
          <a:p>
            <a:pPr>
              <a:buClr>
                <a:schemeClr val="tx1">
                  <a:lumMod val="75000"/>
                  <a:lumOff val="25000"/>
                </a:schemeClr>
              </a:buClr>
              <a:buFont typeface="Arial" pitchFamily="34" charset="0"/>
              <a:buChar char="•"/>
            </a:pPr>
            <a:r>
              <a:rPr lang="en-IE" sz="2000" b="0" dirty="0">
                <a:solidFill>
                  <a:schemeClr val="tx1">
                    <a:lumMod val="65000"/>
                    <a:lumOff val="35000"/>
                  </a:schemeClr>
                </a:solidFill>
                <a:latin typeface="Arial" pitchFamily="34" charset="0"/>
                <a:cs typeface="Arial" pitchFamily="34" charset="0"/>
              </a:rPr>
              <a:t>Better machining</a:t>
            </a:r>
          </a:p>
          <a:p>
            <a:pPr>
              <a:buClr>
                <a:schemeClr val="tx1">
                  <a:lumMod val="75000"/>
                  <a:lumOff val="25000"/>
                </a:schemeClr>
              </a:buClr>
              <a:buFont typeface="Arial" pitchFamily="34" charset="0"/>
              <a:buChar char="•"/>
            </a:pPr>
            <a:r>
              <a:rPr lang="en-IE" sz="2000" b="0" dirty="0">
                <a:solidFill>
                  <a:schemeClr val="tx1">
                    <a:lumMod val="65000"/>
                    <a:lumOff val="35000"/>
                  </a:schemeClr>
                </a:solidFill>
                <a:latin typeface="Arial" pitchFamily="34" charset="0"/>
                <a:cs typeface="Arial" pitchFamily="34" charset="0"/>
              </a:rPr>
              <a:t>Better paint finish</a:t>
            </a:r>
          </a:p>
          <a:p>
            <a:pPr>
              <a:buClr>
                <a:schemeClr val="tx1">
                  <a:lumMod val="75000"/>
                  <a:lumOff val="25000"/>
                </a:schemeClr>
              </a:buClr>
              <a:buFont typeface="Arial" pitchFamily="34" charset="0"/>
              <a:buChar char="•"/>
            </a:pPr>
            <a:r>
              <a:rPr lang="en-IE" sz="2000" b="0" dirty="0">
                <a:solidFill>
                  <a:schemeClr val="tx1">
                    <a:lumMod val="65000"/>
                    <a:lumOff val="35000"/>
                  </a:schemeClr>
                </a:solidFill>
                <a:latin typeface="Arial" pitchFamily="34" charset="0"/>
                <a:cs typeface="Arial" pitchFamily="34" charset="0"/>
              </a:rPr>
              <a:t>Extended paint performance</a:t>
            </a:r>
          </a:p>
          <a:p>
            <a:pPr>
              <a:buClr>
                <a:schemeClr val="tx1">
                  <a:lumMod val="75000"/>
                  <a:lumOff val="25000"/>
                </a:schemeClr>
              </a:buClr>
              <a:buFont typeface="Arial" pitchFamily="34" charset="0"/>
              <a:buChar char="•"/>
            </a:pPr>
            <a:r>
              <a:rPr lang="en-IE" sz="2000" b="0" dirty="0">
                <a:solidFill>
                  <a:schemeClr val="tx1">
                    <a:lumMod val="65000"/>
                    <a:lumOff val="35000"/>
                  </a:schemeClr>
                </a:solidFill>
                <a:latin typeface="Arial" pitchFamily="34" charset="0"/>
                <a:cs typeface="Arial" pitchFamily="34" charset="0"/>
              </a:rPr>
              <a:t>Core guarantee</a:t>
            </a:r>
          </a:p>
          <a:p>
            <a:pPr>
              <a:buClr>
                <a:schemeClr val="tx1">
                  <a:lumMod val="75000"/>
                  <a:lumOff val="25000"/>
                </a:schemeClr>
              </a:buClr>
              <a:buFont typeface="Arial" pitchFamily="34" charset="0"/>
              <a:buChar char="•"/>
            </a:pPr>
            <a:r>
              <a:rPr lang="en-IE" sz="2000" b="0" dirty="0">
                <a:solidFill>
                  <a:schemeClr val="tx1">
                    <a:lumMod val="65000"/>
                    <a:lumOff val="35000"/>
                  </a:schemeClr>
                </a:solidFill>
                <a:latin typeface="Arial" pitchFamily="34" charset="0"/>
                <a:cs typeface="Arial" pitchFamily="34" charset="0"/>
              </a:rPr>
              <a:t>FSC certified</a:t>
            </a:r>
          </a:p>
          <a:p>
            <a:pPr>
              <a:buClr>
                <a:schemeClr val="tx1">
                  <a:lumMod val="75000"/>
                  <a:lumOff val="25000"/>
                </a:schemeClr>
              </a:buClr>
              <a:buFont typeface="Arial" pitchFamily="34" charset="0"/>
              <a:buChar char="•"/>
            </a:pPr>
            <a:r>
              <a:rPr lang="en-IE" sz="2000" b="0" dirty="0">
                <a:solidFill>
                  <a:schemeClr val="tx1">
                    <a:lumMod val="65000"/>
                    <a:lumOff val="35000"/>
                  </a:schemeClr>
                </a:solidFill>
                <a:latin typeface="Arial" pitchFamily="34" charset="0"/>
                <a:cs typeface="Arial" pitchFamily="34" charset="0"/>
              </a:rPr>
              <a:t>Light in weight than compact</a:t>
            </a:r>
          </a:p>
          <a:p>
            <a:pPr>
              <a:buClr>
                <a:schemeClr val="tx1">
                  <a:lumMod val="75000"/>
                  <a:lumOff val="25000"/>
                </a:schemeClr>
              </a:buClr>
              <a:buFont typeface="Arial" pitchFamily="34" charset="0"/>
              <a:buChar char="•"/>
            </a:pPr>
            <a:r>
              <a:rPr lang="en-IE" sz="2000" b="0" dirty="0">
                <a:solidFill>
                  <a:schemeClr val="tx1">
                    <a:lumMod val="65000"/>
                    <a:lumOff val="35000"/>
                  </a:schemeClr>
                </a:solidFill>
                <a:latin typeface="Arial" pitchFamily="34" charset="0"/>
                <a:cs typeface="Arial" pitchFamily="34" charset="0"/>
              </a:rPr>
              <a:t>More stable</a:t>
            </a:r>
          </a:p>
        </p:txBody>
      </p:sp>
      <p:pic>
        <p:nvPicPr>
          <p:cNvPr id="4099"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427984" y="1340768"/>
            <a:ext cx="2252852" cy="1748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descr="S:\Marketing\Images\Medite Tricoya\Selection of MT images\Proge MT Fascia and Soffit.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824512" y="1340768"/>
            <a:ext cx="1780740" cy="1755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140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02" y="117252"/>
            <a:ext cx="8294662" cy="1079500"/>
          </a:xfrm>
        </p:spPr>
        <p:txBody>
          <a:bodyPr/>
          <a:lstStyle/>
          <a:p>
            <a:r>
              <a:rPr lang="en-IE" sz="2800" dirty="0" smtClean="0"/>
              <a:t>Applications – Outside furniture </a:t>
            </a:r>
            <a:endParaRPr lang="en-IE" sz="2800" dirty="0"/>
          </a:p>
        </p:txBody>
      </p:sp>
      <p:pic>
        <p:nvPicPr>
          <p:cNvPr id="1027" name="Picture 3" descr="S:\Marketing\CPD Modules\2016\Medite Tricoya CPD\images\20150814_10231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75768" y="1268760"/>
            <a:ext cx="2600688" cy="16469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Marketing\CPD Modules\2016\Medite Tricoya CPD\images\Coillte - Buzzbench 02.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004048" y="3224770"/>
            <a:ext cx="3626053" cy="276389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S:\Marketing\CPD Modules\2016\Medite Tricoya CPD\images\Copper Table English Bros 06.08 (1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39552" y="3212976"/>
            <a:ext cx="4107355" cy="276837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26698" y="1268760"/>
            <a:ext cx="2689790" cy="1646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descr="S:\Marketing\Images\Medite Tricoya\Ludgate roof garden pictures\Ludgate Roof Garden - After  (4).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595696" y="1268760"/>
            <a:ext cx="2070898" cy="1646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1824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02" y="116632"/>
            <a:ext cx="8294662" cy="1079500"/>
          </a:xfrm>
        </p:spPr>
        <p:txBody>
          <a:bodyPr/>
          <a:lstStyle/>
          <a:p>
            <a:r>
              <a:rPr lang="en-IE" sz="2800" dirty="0" smtClean="0"/>
              <a:t>Who we are</a:t>
            </a:r>
            <a:endParaRPr lang="en-IE" sz="2800" dirty="0"/>
          </a:p>
        </p:txBody>
      </p:sp>
      <p:sp>
        <p:nvSpPr>
          <p:cNvPr id="4" name="Content Placeholder 3"/>
          <p:cNvSpPr>
            <a:spLocks noGrp="1"/>
          </p:cNvSpPr>
          <p:nvPr>
            <p:ph idx="1"/>
          </p:nvPr>
        </p:nvSpPr>
        <p:spPr>
          <a:xfrm>
            <a:off x="467544" y="1562100"/>
            <a:ext cx="5472608" cy="4680520"/>
          </a:xfrm>
        </p:spPr>
        <p:txBody>
          <a:bodyPr>
            <a:normAutofit/>
          </a:bodyPr>
          <a:lstStyle/>
          <a:p>
            <a:pPr marL="0" lvl="0" indent="0">
              <a:buNone/>
            </a:pPr>
            <a:r>
              <a:rPr lang="en-IE" sz="2000" dirty="0" smtClean="0"/>
              <a:t>Manufacturers of MEDITE MDF, </a:t>
            </a:r>
            <a:r>
              <a:rPr lang="en-IE" sz="2000" dirty="0"/>
              <a:t>a consistent high quality product with a range of variants</a:t>
            </a:r>
            <a:r>
              <a:rPr lang="en-IE" sz="2000" dirty="0" smtClean="0"/>
              <a:t>.</a:t>
            </a:r>
          </a:p>
          <a:p>
            <a:pPr marL="0" lvl="0" indent="0" algn="just">
              <a:buNone/>
            </a:pPr>
            <a:endParaRPr lang="en-IE" sz="2000" dirty="0" smtClean="0"/>
          </a:p>
          <a:p>
            <a:pPr lvl="1"/>
            <a:r>
              <a:rPr lang="en-IE" sz="1800" dirty="0" smtClean="0"/>
              <a:t>MEDITE TRADE</a:t>
            </a:r>
            <a:endParaRPr lang="en-IE" sz="1800" dirty="0"/>
          </a:p>
          <a:p>
            <a:pPr lvl="1"/>
            <a:r>
              <a:rPr lang="en-IE" sz="1800" dirty="0" smtClean="0"/>
              <a:t>MEDITE PREMIER</a:t>
            </a:r>
          </a:p>
          <a:p>
            <a:pPr lvl="1"/>
            <a:r>
              <a:rPr lang="en-IE" sz="1800" dirty="0" smtClean="0"/>
              <a:t>MEDITE MR</a:t>
            </a:r>
          </a:p>
          <a:p>
            <a:pPr lvl="1"/>
            <a:r>
              <a:rPr lang="en-IE" sz="1800" dirty="0" smtClean="0"/>
              <a:t>MEDITE ULTRALITE</a:t>
            </a:r>
            <a:endParaRPr lang="en-IE" sz="1800" dirty="0"/>
          </a:p>
          <a:p>
            <a:pPr lvl="1"/>
            <a:r>
              <a:rPr lang="en-IE" sz="1800" dirty="0" smtClean="0"/>
              <a:t>MEDITE ECOLOGIQUE</a:t>
            </a:r>
            <a:endParaRPr lang="en-IE" sz="1800" dirty="0"/>
          </a:p>
          <a:p>
            <a:pPr lvl="1"/>
            <a:r>
              <a:rPr lang="en-IE" sz="1800" dirty="0" smtClean="0"/>
              <a:t>MEDITE PREMIER </a:t>
            </a:r>
            <a:r>
              <a:rPr lang="en-IE" sz="1800" dirty="0"/>
              <a:t>FR </a:t>
            </a:r>
            <a:r>
              <a:rPr lang="en-IE" sz="1800" dirty="0" smtClean="0"/>
              <a:t>B </a:t>
            </a:r>
            <a:r>
              <a:rPr lang="en-IE" sz="1800" dirty="0"/>
              <a:t>&amp; C</a:t>
            </a:r>
          </a:p>
          <a:p>
            <a:pPr lvl="1"/>
            <a:r>
              <a:rPr lang="en-IE" sz="1800" dirty="0"/>
              <a:t>MEDITE </a:t>
            </a:r>
            <a:r>
              <a:rPr lang="en-IE" sz="1800" dirty="0" smtClean="0"/>
              <a:t>ECOLOGIQUE </a:t>
            </a:r>
            <a:r>
              <a:rPr lang="en-IE" sz="1800" dirty="0"/>
              <a:t>FR </a:t>
            </a:r>
            <a:r>
              <a:rPr lang="en-IE" sz="1800" dirty="0" smtClean="0"/>
              <a:t>B </a:t>
            </a:r>
            <a:endParaRPr lang="en-IE" sz="1800" dirty="0"/>
          </a:p>
          <a:p>
            <a:pPr lvl="1"/>
            <a:r>
              <a:rPr lang="en-IE" sz="1800" dirty="0" smtClean="0"/>
              <a:t>MEDITE EXTERIOR</a:t>
            </a:r>
            <a:r>
              <a:rPr lang="en-IE" sz="1800" dirty="0"/>
              <a:t>		</a:t>
            </a:r>
            <a:endParaRPr lang="en-IE" sz="1800" dirty="0" smtClean="0"/>
          </a:p>
          <a:p>
            <a:pPr lvl="1"/>
            <a:r>
              <a:rPr lang="en-IE" sz="1800" dirty="0" smtClean="0"/>
              <a:t>MEDITE VENT</a:t>
            </a:r>
            <a:endParaRPr lang="en-IE" sz="1800" dirty="0"/>
          </a:p>
          <a:p>
            <a:pPr lvl="1"/>
            <a:r>
              <a:rPr lang="en-GB" sz="1800" dirty="0" smtClean="0"/>
              <a:t>MEDITE TRICOYA EXTREME</a:t>
            </a:r>
            <a:endParaRPr lang="en-GB" sz="1800" dirty="0"/>
          </a:p>
        </p:txBody>
      </p:sp>
      <p:pic>
        <p:nvPicPr>
          <p:cNvPr id="1027" name="Picture 3" descr="S:\Marketing\Images\Modec\Modec Images 23_Feb_2016\Medite range side view.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1644" b="99178" l="2944" r="99597"/>
                    </a14:imgEffect>
                  </a14:imgLayer>
                </a14:imgProps>
              </a:ext>
              <a:ext uri="{28A0092B-C50C-407E-A947-70E740481C1C}">
                <a14:useLocalDpi xmlns:a14="http://schemas.microsoft.com/office/drawing/2010/main"/>
              </a:ext>
            </a:extLst>
          </a:blip>
          <a:srcRect/>
          <a:stretch/>
        </p:blipFill>
        <p:spPr bwMode="auto">
          <a:xfrm>
            <a:off x="5292080" y="2276872"/>
            <a:ext cx="3877827" cy="3810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6910" y="332656"/>
            <a:ext cx="2938272" cy="679704"/>
          </a:xfrm>
          <a:prstGeom prst="rect">
            <a:avLst/>
          </a:prstGeom>
        </p:spPr>
      </p:pic>
    </p:spTree>
    <p:extLst>
      <p:ext uri="{BB962C8B-B14F-4D97-AF65-F5344CB8AC3E}">
        <p14:creationId xmlns:p14="http://schemas.microsoft.com/office/powerpoint/2010/main" val="28148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8157" y="427290"/>
            <a:ext cx="7913406" cy="523220"/>
          </a:xfrm>
          <a:prstGeom prst="rect">
            <a:avLst/>
          </a:prstGeom>
          <a:noFill/>
        </p:spPr>
        <p:txBody>
          <a:bodyPr wrap="square" rtlCol="0">
            <a:spAutoFit/>
          </a:bodyPr>
          <a:lstStyle/>
          <a:p>
            <a:r>
              <a:rPr lang="en-GB" sz="2800" dirty="0" smtClean="0">
                <a:ln w="0"/>
                <a:solidFill>
                  <a:schemeClr val="bg2">
                    <a:lumMod val="25000"/>
                  </a:schemeClr>
                </a:solidFill>
                <a:latin typeface="Arial Black" pitchFamily="34" charset="0"/>
                <a:ea typeface="Arial" charset="0"/>
                <a:cs typeface="Arial" charset="0"/>
              </a:rPr>
              <a:t>Apple Market </a:t>
            </a:r>
            <a:r>
              <a:rPr lang="mr-IN" sz="2800" dirty="0" smtClean="0">
                <a:ln w="0"/>
                <a:solidFill>
                  <a:schemeClr val="bg2">
                    <a:lumMod val="25000"/>
                  </a:schemeClr>
                </a:solidFill>
                <a:latin typeface="Arial Black" pitchFamily="34" charset="0"/>
                <a:ea typeface="Arial" charset="0"/>
                <a:cs typeface="Arial" charset="0"/>
              </a:rPr>
              <a:t>–</a:t>
            </a:r>
            <a:r>
              <a:rPr lang="en-GB" sz="2800" dirty="0" smtClean="0">
                <a:ln w="0"/>
                <a:solidFill>
                  <a:schemeClr val="bg2">
                    <a:lumMod val="25000"/>
                  </a:schemeClr>
                </a:solidFill>
                <a:latin typeface="Arial Black" pitchFamily="34" charset="0"/>
                <a:ea typeface="Arial" charset="0"/>
                <a:cs typeface="Arial" charset="0"/>
              </a:rPr>
              <a:t> Waterford </a:t>
            </a:r>
            <a:r>
              <a:rPr lang="mr-IN" sz="2800" dirty="0" smtClean="0">
                <a:ln w="0"/>
                <a:solidFill>
                  <a:schemeClr val="bg2">
                    <a:lumMod val="25000"/>
                  </a:schemeClr>
                </a:solidFill>
                <a:latin typeface="Arial Black" pitchFamily="34" charset="0"/>
                <a:ea typeface="Arial" charset="0"/>
                <a:cs typeface="Arial" charset="0"/>
              </a:rPr>
              <a:t>–</a:t>
            </a:r>
            <a:r>
              <a:rPr lang="en-GB" sz="2800" dirty="0" smtClean="0">
                <a:ln w="0"/>
                <a:solidFill>
                  <a:schemeClr val="bg2">
                    <a:lumMod val="25000"/>
                  </a:schemeClr>
                </a:solidFill>
                <a:latin typeface="Arial Black" pitchFamily="34" charset="0"/>
                <a:ea typeface="Arial" charset="0"/>
                <a:cs typeface="Arial" charset="0"/>
              </a:rPr>
              <a:t> Ireland </a:t>
            </a:r>
            <a:endParaRPr lang="en-GB" sz="2800" dirty="0">
              <a:ln w="0"/>
              <a:solidFill>
                <a:schemeClr val="bg2">
                  <a:lumMod val="25000"/>
                </a:schemeClr>
              </a:solidFill>
              <a:latin typeface="Arial Black" pitchFamily="34" charset="0"/>
              <a:ea typeface="Arial" charset="0"/>
              <a:cs typeface="Arial" charset="0"/>
            </a:endParaRPr>
          </a:p>
        </p:txBody>
      </p:sp>
      <p:sp>
        <p:nvSpPr>
          <p:cNvPr id="7" name="TextBox 6"/>
          <p:cNvSpPr txBox="1"/>
          <p:nvPr/>
        </p:nvSpPr>
        <p:spPr>
          <a:xfrm>
            <a:off x="641274" y="1124744"/>
            <a:ext cx="4152915" cy="5632311"/>
          </a:xfrm>
          <a:prstGeom prst="rect">
            <a:avLst/>
          </a:prstGeom>
          <a:noFill/>
        </p:spPr>
        <p:txBody>
          <a:bodyPr wrap="square" rtlCol="0">
            <a:spAutoFit/>
          </a:bodyPr>
          <a:lstStyle/>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Create a canopy and contemporary roof.</a:t>
            </a:r>
          </a:p>
          <a:p>
            <a:pPr marL="285750" indent="-285750">
              <a:buFont typeface="Arial" charset="0"/>
              <a:buChar char="•"/>
            </a:pPr>
            <a:endParaRPr lang="en-GB" sz="1800" dirty="0" smtClean="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900m² mirrored section is the visual focus of the canopy.</a:t>
            </a:r>
          </a:p>
          <a:p>
            <a:pPr marL="285750" indent="-285750">
              <a:buFont typeface="Arial" charset="0"/>
              <a:buChar char="•"/>
            </a:pPr>
            <a:endParaRPr lang="en-GB" sz="1800" dirty="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Solution was needed to lighten the panels to meet health and safety requirements.</a:t>
            </a:r>
          </a:p>
          <a:p>
            <a:pPr marL="285750" indent="-285750">
              <a:buFont typeface="Arial" charset="0"/>
              <a:buChar char="•"/>
            </a:pPr>
            <a:endParaRPr lang="en-GB" sz="1800" dirty="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a:solidFill>
                  <a:schemeClr val="tx1">
                    <a:lumMod val="65000"/>
                    <a:lumOff val="35000"/>
                  </a:schemeClr>
                </a:solidFill>
                <a:latin typeface="Arial" charset="0"/>
                <a:ea typeface="Arial" charset="0"/>
                <a:cs typeface="Arial" charset="0"/>
              </a:rPr>
              <a:t>A reflective laminate was bonded to </a:t>
            </a:r>
            <a:r>
              <a:rPr lang="en-GB" sz="1800" dirty="0" smtClean="0">
                <a:solidFill>
                  <a:schemeClr val="tx1">
                    <a:lumMod val="65000"/>
                    <a:lumOff val="35000"/>
                  </a:schemeClr>
                </a:solidFill>
                <a:latin typeface="Arial" charset="0"/>
                <a:ea typeface="Arial" charset="0"/>
                <a:cs typeface="Arial" charset="0"/>
              </a:rPr>
              <a:t>Extreme Durable MDF.</a:t>
            </a:r>
          </a:p>
          <a:p>
            <a:pPr marL="285750" indent="-285750">
              <a:buFont typeface="Arial" charset="0"/>
              <a:buChar char="•"/>
            </a:pPr>
            <a:endParaRPr lang="en-GB" sz="1800" dirty="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Lightweight / easy to install.</a:t>
            </a:r>
          </a:p>
          <a:p>
            <a:pPr marL="285750" indent="-285750">
              <a:buFont typeface="Arial" charset="0"/>
              <a:buChar char="•"/>
            </a:pPr>
            <a:endParaRPr lang="en-GB" sz="1800" dirty="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Water resistance and fungal decay.</a:t>
            </a:r>
          </a:p>
          <a:p>
            <a:pPr marL="285750" indent="-285750">
              <a:buFont typeface="Arial" charset="0"/>
              <a:buChar char="•"/>
            </a:pPr>
            <a:endParaRPr lang="en-GB" sz="1800" dirty="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FSC.</a:t>
            </a:r>
          </a:p>
          <a:p>
            <a:pPr marL="285750" indent="-285750">
              <a:buFont typeface="Arial" charset="0"/>
              <a:buChar char="•"/>
            </a:pPr>
            <a:endParaRPr lang="en-GB" sz="1800" dirty="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Easy to cut to size on site.</a:t>
            </a:r>
            <a:endParaRPr lang="en-GB" sz="1800" dirty="0">
              <a:solidFill>
                <a:schemeClr val="tx1">
                  <a:lumMod val="65000"/>
                  <a:lumOff val="35000"/>
                </a:schemeClr>
              </a:solidFill>
              <a:latin typeface="Arial" charset="0"/>
              <a:ea typeface="Arial" charset="0"/>
              <a:cs typeface="Arial" charset="0"/>
            </a:endParaRPr>
          </a:p>
        </p:txBody>
      </p:sp>
      <p:cxnSp>
        <p:nvCxnSpPr>
          <p:cNvPr id="9" name="Straight Connector 8"/>
          <p:cNvCxnSpPr/>
          <p:nvPr/>
        </p:nvCxnSpPr>
        <p:spPr>
          <a:xfrm flipV="1">
            <a:off x="564022" y="1051133"/>
            <a:ext cx="8460337" cy="1"/>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8672" y="3911011"/>
            <a:ext cx="4070857" cy="2713905"/>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27308" y="1106640"/>
            <a:ext cx="4070857" cy="2713905"/>
          </a:xfrm>
          <a:prstGeom prst="rect">
            <a:avLst/>
          </a:prstGeom>
        </p:spPr>
      </p:pic>
    </p:spTree>
    <p:extLst>
      <p:ext uri="{BB962C8B-B14F-4D97-AF65-F5344CB8AC3E}">
        <p14:creationId xmlns:p14="http://schemas.microsoft.com/office/powerpoint/2010/main" val="295506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fade">
                                      <p:cBhvr>
                                        <p:cTn id="27" dur="500"/>
                                        <p:tgtEl>
                                          <p:spTgt spid="7">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10" end="10"/>
                                            </p:txEl>
                                          </p:spTgt>
                                        </p:tgtEl>
                                        <p:attrNameLst>
                                          <p:attrName>style.visibility</p:attrName>
                                        </p:attrNameLst>
                                      </p:cBhvr>
                                      <p:to>
                                        <p:strVal val="visible"/>
                                      </p:to>
                                    </p:set>
                                    <p:animEffect transition="in" filter="fade">
                                      <p:cBhvr>
                                        <p:cTn id="32" dur="500"/>
                                        <p:tgtEl>
                                          <p:spTgt spid="7">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12" end="12"/>
                                            </p:txEl>
                                          </p:spTgt>
                                        </p:tgtEl>
                                        <p:attrNameLst>
                                          <p:attrName>style.visibility</p:attrName>
                                        </p:attrNameLst>
                                      </p:cBhvr>
                                      <p:to>
                                        <p:strVal val="visible"/>
                                      </p:to>
                                    </p:set>
                                    <p:animEffect transition="in" filter="fade">
                                      <p:cBhvr>
                                        <p:cTn id="37" dur="500"/>
                                        <p:tgtEl>
                                          <p:spTgt spid="7">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14" end="14"/>
                                            </p:txEl>
                                          </p:spTgt>
                                        </p:tgtEl>
                                        <p:attrNameLst>
                                          <p:attrName>style.visibility</p:attrName>
                                        </p:attrNameLst>
                                      </p:cBhvr>
                                      <p:to>
                                        <p:strVal val="visible"/>
                                      </p:to>
                                    </p:set>
                                    <p:animEffect transition="in" filter="fade">
                                      <p:cBhvr>
                                        <p:cTn id="42" dur="500"/>
                                        <p:tgtEl>
                                          <p:spTgt spid="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91263" y="427290"/>
            <a:ext cx="7913406" cy="523220"/>
          </a:xfrm>
          <a:prstGeom prst="rect">
            <a:avLst/>
          </a:prstGeom>
          <a:noFill/>
        </p:spPr>
        <p:txBody>
          <a:bodyPr wrap="square" rtlCol="0">
            <a:spAutoFit/>
          </a:bodyPr>
          <a:lstStyle/>
          <a:p>
            <a:r>
              <a:rPr lang="en-GB" sz="2800" dirty="0" smtClean="0">
                <a:ln w="0"/>
                <a:solidFill>
                  <a:schemeClr val="bg2">
                    <a:lumMod val="25000"/>
                  </a:schemeClr>
                </a:solidFill>
                <a:latin typeface="Arial Black" pitchFamily="34" charset="0"/>
                <a:ea typeface="Arial" charset="0"/>
                <a:cs typeface="Arial" charset="0"/>
              </a:rPr>
              <a:t>Medici </a:t>
            </a:r>
            <a:r>
              <a:rPr lang="mr-IN" sz="2800" dirty="0" smtClean="0">
                <a:ln w="0"/>
                <a:solidFill>
                  <a:schemeClr val="bg2">
                    <a:lumMod val="25000"/>
                  </a:schemeClr>
                </a:solidFill>
                <a:latin typeface="Arial Black" pitchFamily="34" charset="0"/>
                <a:ea typeface="Arial" charset="0"/>
                <a:cs typeface="Arial" charset="0"/>
              </a:rPr>
              <a:t>–</a:t>
            </a:r>
            <a:r>
              <a:rPr lang="en-GB" sz="2800" dirty="0" smtClean="0">
                <a:ln w="0"/>
                <a:solidFill>
                  <a:schemeClr val="bg2">
                    <a:lumMod val="25000"/>
                  </a:schemeClr>
                </a:solidFill>
                <a:latin typeface="Arial Black" pitchFamily="34" charset="0"/>
                <a:ea typeface="Arial" charset="0"/>
                <a:cs typeface="Arial" charset="0"/>
              </a:rPr>
              <a:t> External Wall Art  - London</a:t>
            </a:r>
            <a:endParaRPr lang="en-GB" sz="2800" dirty="0">
              <a:ln w="0"/>
              <a:solidFill>
                <a:schemeClr val="bg2">
                  <a:lumMod val="25000"/>
                </a:schemeClr>
              </a:solidFill>
              <a:latin typeface="Arial Black" pitchFamily="34" charset="0"/>
              <a:ea typeface="Arial" charset="0"/>
              <a:cs typeface="Arial" charset="0"/>
            </a:endParaRPr>
          </a:p>
        </p:txBody>
      </p:sp>
      <p:sp>
        <p:nvSpPr>
          <p:cNvPr id="7" name="TextBox 6"/>
          <p:cNvSpPr txBox="1"/>
          <p:nvPr/>
        </p:nvSpPr>
        <p:spPr>
          <a:xfrm>
            <a:off x="251520" y="1222073"/>
            <a:ext cx="3866949" cy="5078313"/>
          </a:xfrm>
          <a:prstGeom prst="rect">
            <a:avLst/>
          </a:prstGeom>
          <a:noFill/>
        </p:spPr>
        <p:txBody>
          <a:bodyPr wrap="square" rtlCol="0">
            <a:spAutoFit/>
          </a:bodyPr>
          <a:lstStyle/>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Creating external wall art for high end residential properties in West London.</a:t>
            </a:r>
          </a:p>
          <a:p>
            <a:pPr marL="285750" indent="-285750">
              <a:buFont typeface="Arial" charset="0"/>
              <a:buChar char="•"/>
            </a:pPr>
            <a:endParaRPr lang="en-GB" sz="1800" dirty="0" smtClean="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Aim - replicate a carved stone from a Balinese quarry.</a:t>
            </a:r>
          </a:p>
          <a:p>
            <a:pPr marL="285750" indent="-285750">
              <a:buFont typeface="Arial" charset="0"/>
              <a:buChar char="•"/>
            </a:pPr>
            <a:endParaRPr lang="en-GB" sz="1800" dirty="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Original specification was stone then laminated timber.</a:t>
            </a:r>
          </a:p>
          <a:p>
            <a:pPr marL="285750" indent="-285750">
              <a:buFont typeface="Arial" charset="0"/>
              <a:buChar char="•"/>
            </a:pPr>
            <a:endParaRPr lang="en-GB" sz="1800" dirty="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Large panel format.</a:t>
            </a:r>
          </a:p>
          <a:p>
            <a:pPr marL="285750" indent="-285750">
              <a:buFont typeface="Arial" charset="0"/>
              <a:buChar char="•"/>
            </a:pPr>
            <a:endParaRPr lang="en-GB" sz="1800" dirty="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a:solidFill>
                  <a:schemeClr val="tx1">
                    <a:lumMod val="65000"/>
                    <a:lumOff val="35000"/>
                  </a:schemeClr>
                </a:solidFill>
                <a:latin typeface="Arial" charset="0"/>
                <a:ea typeface="Arial" charset="0"/>
                <a:cs typeface="Arial" charset="0"/>
              </a:rPr>
              <a:t>Easy to </a:t>
            </a:r>
            <a:r>
              <a:rPr lang="en-GB" sz="1800" dirty="0" smtClean="0">
                <a:solidFill>
                  <a:schemeClr val="tx1">
                    <a:lumMod val="65000"/>
                    <a:lumOff val="35000"/>
                  </a:schemeClr>
                </a:solidFill>
                <a:latin typeface="Arial" charset="0"/>
                <a:ea typeface="Arial" charset="0"/>
                <a:cs typeface="Arial" charset="0"/>
              </a:rPr>
              <a:t>be laminated and CNC machined </a:t>
            </a:r>
            <a:r>
              <a:rPr lang="en-GB" sz="1800" dirty="0">
                <a:solidFill>
                  <a:schemeClr val="tx1">
                    <a:lumMod val="65000"/>
                    <a:lumOff val="35000"/>
                  </a:schemeClr>
                </a:solidFill>
                <a:latin typeface="Arial" charset="0"/>
                <a:ea typeface="Arial" charset="0"/>
                <a:cs typeface="Arial" charset="0"/>
              </a:rPr>
              <a:t>to create 3D </a:t>
            </a:r>
            <a:r>
              <a:rPr lang="en-GB" sz="1800" dirty="0" smtClean="0">
                <a:solidFill>
                  <a:schemeClr val="tx1">
                    <a:lumMod val="65000"/>
                    <a:lumOff val="35000"/>
                  </a:schemeClr>
                </a:solidFill>
                <a:latin typeface="Arial" charset="0"/>
                <a:ea typeface="Arial" charset="0"/>
                <a:cs typeface="Arial" charset="0"/>
              </a:rPr>
              <a:t>finish.</a:t>
            </a:r>
          </a:p>
          <a:p>
            <a:pPr marL="285750" indent="-285750">
              <a:buFont typeface="Arial" charset="0"/>
              <a:buChar char="•"/>
            </a:pPr>
            <a:endParaRPr lang="en-GB" sz="1800" dirty="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Perfect for lacquering.</a:t>
            </a:r>
          </a:p>
          <a:p>
            <a:pPr marL="285750" indent="-285750">
              <a:buFont typeface="Arial" charset="0"/>
              <a:buChar char="•"/>
            </a:pPr>
            <a:endParaRPr lang="en-GB" sz="1800" dirty="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50 year substrate warranty. </a:t>
            </a:r>
            <a:endParaRPr lang="en-GB" sz="1800" dirty="0">
              <a:solidFill>
                <a:schemeClr val="tx1">
                  <a:lumMod val="65000"/>
                  <a:lumOff val="35000"/>
                </a:schemeClr>
              </a:solidFill>
              <a:latin typeface="Arial" charset="0"/>
              <a:ea typeface="Arial" charset="0"/>
              <a:cs typeface="Arial" charset="0"/>
            </a:endParaRPr>
          </a:p>
        </p:txBody>
      </p:sp>
      <p:cxnSp>
        <p:nvCxnSpPr>
          <p:cNvPr id="9" name="Straight Connector 8"/>
          <p:cNvCxnSpPr/>
          <p:nvPr/>
        </p:nvCxnSpPr>
        <p:spPr>
          <a:xfrm flipV="1">
            <a:off x="564022" y="1051134"/>
            <a:ext cx="8460337" cy="1"/>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585065" y="2730708"/>
            <a:ext cx="4524313" cy="1507048"/>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69279" y="1222073"/>
            <a:ext cx="3355079" cy="2236456"/>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69278" y="3509932"/>
            <a:ext cx="3355079" cy="2236456"/>
          </a:xfrm>
          <a:prstGeom prst="rect">
            <a:avLst/>
          </a:prstGeom>
        </p:spPr>
      </p:pic>
    </p:spTree>
    <p:extLst>
      <p:ext uri="{BB962C8B-B14F-4D97-AF65-F5344CB8AC3E}">
        <p14:creationId xmlns:p14="http://schemas.microsoft.com/office/powerpoint/2010/main" val="220348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fade">
                                      <p:cBhvr>
                                        <p:cTn id="27" dur="500"/>
                                        <p:tgtEl>
                                          <p:spTgt spid="7">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10" end="10"/>
                                            </p:txEl>
                                          </p:spTgt>
                                        </p:tgtEl>
                                        <p:attrNameLst>
                                          <p:attrName>style.visibility</p:attrName>
                                        </p:attrNameLst>
                                      </p:cBhvr>
                                      <p:to>
                                        <p:strVal val="visible"/>
                                      </p:to>
                                    </p:set>
                                    <p:animEffect transition="in" filter="fade">
                                      <p:cBhvr>
                                        <p:cTn id="32" dur="500"/>
                                        <p:tgtEl>
                                          <p:spTgt spid="7">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12" end="12"/>
                                            </p:txEl>
                                          </p:spTgt>
                                        </p:tgtEl>
                                        <p:attrNameLst>
                                          <p:attrName>style.visibility</p:attrName>
                                        </p:attrNameLst>
                                      </p:cBhvr>
                                      <p:to>
                                        <p:strVal val="visible"/>
                                      </p:to>
                                    </p:set>
                                    <p:animEffect transition="in" filter="fade">
                                      <p:cBhvr>
                                        <p:cTn id="37" dur="500"/>
                                        <p:tgtEl>
                                          <p:spTgt spid="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64022" y="131456"/>
            <a:ext cx="8397845" cy="954107"/>
          </a:xfrm>
          <a:prstGeom prst="rect">
            <a:avLst/>
          </a:prstGeom>
          <a:noFill/>
        </p:spPr>
        <p:txBody>
          <a:bodyPr wrap="square" rtlCol="0">
            <a:spAutoFit/>
          </a:bodyPr>
          <a:lstStyle/>
          <a:p>
            <a:r>
              <a:rPr lang="en-GB" sz="2800" dirty="0" smtClean="0">
                <a:ln w="0"/>
                <a:latin typeface="Arial Black" pitchFamily="34" charset="0"/>
                <a:ea typeface="Arial" charset="0"/>
                <a:cs typeface="Arial" charset="0"/>
              </a:rPr>
              <a:t>Alex Devereaux </a:t>
            </a:r>
            <a:r>
              <a:rPr lang="mr-IN" sz="2800" dirty="0" smtClean="0">
                <a:ln w="0"/>
                <a:latin typeface="Arial Black" pitchFamily="34" charset="0"/>
                <a:ea typeface="Arial" charset="0"/>
                <a:cs typeface="Arial" charset="0"/>
              </a:rPr>
              <a:t>–</a:t>
            </a:r>
            <a:r>
              <a:rPr lang="en-GB" sz="2800" dirty="0" smtClean="0">
                <a:ln w="0"/>
                <a:latin typeface="Arial Black" pitchFamily="34" charset="0"/>
                <a:ea typeface="Arial" charset="0"/>
                <a:cs typeface="Arial" charset="0"/>
              </a:rPr>
              <a:t> Replica Metal Sculptures – NE &amp; SW England</a:t>
            </a:r>
            <a:endParaRPr lang="en-GB" sz="2800" dirty="0">
              <a:ln w="0"/>
              <a:latin typeface="Arial Black" pitchFamily="34" charset="0"/>
              <a:ea typeface="Arial" charset="0"/>
              <a:cs typeface="Arial" charset="0"/>
            </a:endParaRPr>
          </a:p>
        </p:txBody>
      </p:sp>
      <p:sp>
        <p:nvSpPr>
          <p:cNvPr id="7" name="TextBox 6"/>
          <p:cNvSpPr txBox="1"/>
          <p:nvPr/>
        </p:nvSpPr>
        <p:spPr>
          <a:xfrm>
            <a:off x="564022" y="1245823"/>
            <a:ext cx="3606326" cy="584775"/>
          </a:xfrm>
          <a:prstGeom prst="rect">
            <a:avLst/>
          </a:prstGeom>
          <a:noFill/>
        </p:spPr>
        <p:txBody>
          <a:bodyPr wrap="square" rtlCol="0">
            <a:spAutoFit/>
          </a:bodyPr>
          <a:lstStyle/>
          <a:p>
            <a:pPr marL="285750" indent="-285750">
              <a:buFont typeface="Arial" charset="0"/>
              <a:buChar char="•"/>
            </a:pPr>
            <a:endParaRPr lang="en-GB" sz="1600" dirty="0" smtClean="0">
              <a:latin typeface="Arial" charset="0"/>
              <a:ea typeface="Arial" charset="0"/>
              <a:cs typeface="Arial" charset="0"/>
            </a:endParaRPr>
          </a:p>
          <a:p>
            <a:pPr marL="285750" indent="-285750">
              <a:buFont typeface="Arial" charset="0"/>
              <a:buChar char="•"/>
            </a:pPr>
            <a:endParaRPr lang="en-GB" sz="1600" dirty="0">
              <a:latin typeface="Arial" charset="0"/>
              <a:ea typeface="Arial" charset="0"/>
              <a:cs typeface="Arial" charset="0"/>
            </a:endParaRPr>
          </a:p>
        </p:txBody>
      </p:sp>
      <p:cxnSp>
        <p:nvCxnSpPr>
          <p:cNvPr id="9" name="Straight Connector 8"/>
          <p:cNvCxnSpPr/>
          <p:nvPr/>
        </p:nvCxnSpPr>
        <p:spPr>
          <a:xfrm>
            <a:off x="564022" y="1052735"/>
            <a:ext cx="8460337" cy="1"/>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58961" y="1252506"/>
            <a:ext cx="3606326" cy="815608"/>
          </a:xfrm>
          <a:prstGeom prst="rect">
            <a:avLst/>
          </a:prstGeom>
          <a:noFill/>
        </p:spPr>
        <p:txBody>
          <a:bodyPr wrap="square" rtlCol="0">
            <a:spAutoFit/>
          </a:bodyPr>
          <a:lstStyle/>
          <a:p>
            <a:pPr marL="285750" indent="-285750">
              <a:buFont typeface="Arial" charset="0"/>
              <a:buChar char="•"/>
            </a:pPr>
            <a:endParaRPr lang="en-GB" sz="1500" dirty="0">
              <a:latin typeface="Arial" charset="0"/>
              <a:ea typeface="Arial" charset="0"/>
              <a:cs typeface="Arial" charset="0"/>
            </a:endParaRPr>
          </a:p>
          <a:p>
            <a:pPr marL="285750" indent="-285750">
              <a:buFont typeface="Arial" charset="0"/>
              <a:buChar char="•"/>
            </a:pPr>
            <a:endParaRPr lang="en-GB" sz="1600" dirty="0" smtClean="0">
              <a:latin typeface="Arial" charset="0"/>
              <a:ea typeface="Arial" charset="0"/>
              <a:cs typeface="Arial" charset="0"/>
            </a:endParaRPr>
          </a:p>
          <a:p>
            <a:pPr marL="285750" indent="-285750">
              <a:buFont typeface="Arial" charset="0"/>
              <a:buChar char="•"/>
            </a:pPr>
            <a:endParaRPr lang="en-GB" sz="1600" dirty="0">
              <a:latin typeface="Arial" charset="0"/>
              <a:ea typeface="Arial" charset="0"/>
              <a:cs typeface="Arial" charset="0"/>
            </a:endParaRPr>
          </a:p>
        </p:txBody>
      </p:sp>
      <p:sp>
        <p:nvSpPr>
          <p:cNvPr id="11" name="TextBox 10"/>
          <p:cNvSpPr txBox="1"/>
          <p:nvPr/>
        </p:nvSpPr>
        <p:spPr>
          <a:xfrm>
            <a:off x="395536" y="1052736"/>
            <a:ext cx="4248472" cy="5663089"/>
          </a:xfrm>
          <a:prstGeom prst="rect">
            <a:avLst/>
          </a:prstGeom>
          <a:noFill/>
        </p:spPr>
        <p:txBody>
          <a:bodyPr wrap="square" rtlCol="0">
            <a:spAutoFit/>
          </a:bodyPr>
          <a:lstStyle/>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Artistic sculptures at various outdoor locations.</a:t>
            </a:r>
          </a:p>
          <a:p>
            <a:pPr marL="285750" indent="-285750">
              <a:buFont typeface="Arial" charset="0"/>
              <a:buChar char="•"/>
            </a:pPr>
            <a:endParaRPr lang="en-GB" sz="1400" dirty="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(bottom right) Installation </a:t>
            </a:r>
            <a:r>
              <a:rPr lang="en-GB" sz="1800" dirty="0">
                <a:solidFill>
                  <a:schemeClr val="tx1">
                    <a:lumMod val="65000"/>
                    <a:lumOff val="35000"/>
                  </a:schemeClr>
                </a:solidFill>
                <a:latin typeface="Arial" charset="0"/>
                <a:ea typeface="Arial" charset="0"/>
                <a:cs typeface="Arial" charset="0"/>
              </a:rPr>
              <a:t>titled Tyne </a:t>
            </a:r>
            <a:r>
              <a:rPr lang="en-GB" sz="1800" dirty="0" smtClean="0">
                <a:solidFill>
                  <a:schemeClr val="tx1">
                    <a:lumMod val="65000"/>
                    <a:lumOff val="35000"/>
                  </a:schemeClr>
                </a:solidFill>
                <a:latin typeface="Arial" charset="0"/>
                <a:ea typeface="Arial" charset="0"/>
                <a:cs typeface="Arial" charset="0"/>
              </a:rPr>
              <a:t>Bridge, </a:t>
            </a:r>
            <a:r>
              <a:rPr lang="en-GB" sz="1800" dirty="0">
                <a:solidFill>
                  <a:schemeClr val="tx1">
                    <a:lumMod val="65000"/>
                    <a:lumOff val="35000"/>
                  </a:schemeClr>
                </a:solidFill>
                <a:latin typeface="Arial" charset="0"/>
                <a:ea typeface="Arial" charset="0"/>
                <a:cs typeface="Arial" charset="0"/>
              </a:rPr>
              <a:t>for Cheeseburn Sculpture Park in the </a:t>
            </a:r>
            <a:r>
              <a:rPr lang="en-GB" sz="1800" dirty="0" smtClean="0">
                <a:solidFill>
                  <a:schemeClr val="tx1">
                    <a:lumMod val="65000"/>
                    <a:lumOff val="35000"/>
                  </a:schemeClr>
                </a:solidFill>
                <a:latin typeface="Arial" charset="0"/>
                <a:ea typeface="Arial" charset="0"/>
                <a:cs typeface="Arial" charset="0"/>
              </a:rPr>
              <a:t>NE </a:t>
            </a:r>
            <a:r>
              <a:rPr lang="en-GB" sz="1800" dirty="0">
                <a:solidFill>
                  <a:schemeClr val="tx1">
                    <a:lumMod val="65000"/>
                    <a:lumOff val="35000"/>
                  </a:schemeClr>
                </a:solidFill>
                <a:latin typeface="Arial" charset="0"/>
                <a:ea typeface="Arial" charset="0"/>
                <a:cs typeface="Arial" charset="0"/>
              </a:rPr>
              <a:t>of England.</a:t>
            </a:r>
          </a:p>
          <a:p>
            <a:endParaRPr lang="en-GB" sz="1400" dirty="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Provided </a:t>
            </a:r>
            <a:r>
              <a:rPr lang="en-GB" sz="1800" dirty="0">
                <a:solidFill>
                  <a:schemeClr val="tx1">
                    <a:lumMod val="65000"/>
                    <a:lumOff val="35000"/>
                  </a:schemeClr>
                </a:solidFill>
                <a:latin typeface="Arial" charset="0"/>
                <a:ea typeface="Arial" charset="0"/>
                <a:cs typeface="Arial" charset="0"/>
              </a:rPr>
              <a:t>appearance of </a:t>
            </a:r>
            <a:r>
              <a:rPr lang="en-GB" sz="1800" dirty="0" smtClean="0">
                <a:solidFill>
                  <a:schemeClr val="tx1">
                    <a:lumMod val="65000"/>
                    <a:lumOff val="35000"/>
                  </a:schemeClr>
                </a:solidFill>
                <a:latin typeface="Arial" charset="0"/>
                <a:ea typeface="Arial" charset="0"/>
                <a:cs typeface="Arial" charset="0"/>
              </a:rPr>
              <a:t>iron </a:t>
            </a:r>
            <a:r>
              <a:rPr lang="en-GB" sz="1800" dirty="0">
                <a:solidFill>
                  <a:schemeClr val="tx1">
                    <a:lumMod val="65000"/>
                    <a:lumOff val="35000"/>
                  </a:schemeClr>
                </a:solidFill>
                <a:latin typeface="Arial" charset="0"/>
                <a:ea typeface="Arial" charset="0"/>
                <a:cs typeface="Arial" charset="0"/>
              </a:rPr>
              <a:t>without the </a:t>
            </a:r>
            <a:r>
              <a:rPr lang="en-GB" sz="1800" dirty="0" smtClean="0">
                <a:solidFill>
                  <a:schemeClr val="tx1">
                    <a:lumMod val="65000"/>
                    <a:lumOff val="35000"/>
                  </a:schemeClr>
                </a:solidFill>
                <a:latin typeface="Arial" charset="0"/>
                <a:ea typeface="Arial" charset="0"/>
                <a:cs typeface="Arial" charset="0"/>
              </a:rPr>
              <a:t>weight. 5m </a:t>
            </a:r>
            <a:r>
              <a:rPr lang="en-GB" sz="1800" dirty="0">
                <a:solidFill>
                  <a:schemeClr val="tx1">
                    <a:lumMod val="65000"/>
                    <a:lumOff val="35000"/>
                  </a:schemeClr>
                </a:solidFill>
                <a:latin typeface="Arial" charset="0"/>
                <a:ea typeface="Arial" charset="0"/>
                <a:cs typeface="Arial" charset="0"/>
              </a:rPr>
              <a:t>height section inspired from Newcastle’s famous river crossing is now a part of the sculpture parks </a:t>
            </a:r>
            <a:r>
              <a:rPr lang="en-GB" sz="1800" dirty="0" smtClean="0">
                <a:solidFill>
                  <a:schemeClr val="tx1">
                    <a:lumMod val="65000"/>
                    <a:lumOff val="35000"/>
                  </a:schemeClr>
                </a:solidFill>
                <a:latin typeface="Arial" charset="0"/>
                <a:ea typeface="Arial" charset="0"/>
                <a:cs typeface="Arial" charset="0"/>
              </a:rPr>
              <a:t>collection.</a:t>
            </a:r>
          </a:p>
          <a:p>
            <a:pPr marL="285750" indent="-285750">
              <a:buFont typeface="Arial" charset="0"/>
              <a:buChar char="•"/>
            </a:pPr>
            <a:endParaRPr lang="en-GB" sz="1400" dirty="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Other “Iron Girder” installation in a park in Devon.</a:t>
            </a:r>
            <a:endParaRPr lang="en-GB" sz="1800" dirty="0">
              <a:solidFill>
                <a:schemeClr val="tx1">
                  <a:lumMod val="65000"/>
                  <a:lumOff val="35000"/>
                </a:schemeClr>
              </a:solidFill>
              <a:latin typeface="Arial" charset="0"/>
              <a:ea typeface="Arial" charset="0"/>
              <a:cs typeface="Arial" charset="0"/>
            </a:endParaRPr>
          </a:p>
          <a:p>
            <a:pPr marL="285750" indent="-285750">
              <a:buFont typeface="Arial" charset="0"/>
              <a:buChar char="•"/>
            </a:pPr>
            <a:endParaRPr lang="en-GB" sz="1400" dirty="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Allows ‘natural’ patina to build.</a:t>
            </a:r>
          </a:p>
          <a:p>
            <a:endParaRPr lang="en-GB" sz="1400" dirty="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a:solidFill>
                  <a:schemeClr val="tx1">
                    <a:lumMod val="65000"/>
                    <a:lumOff val="35000"/>
                  </a:schemeClr>
                </a:solidFill>
                <a:latin typeface="Arial" charset="0"/>
                <a:ea typeface="Arial" charset="0"/>
                <a:cs typeface="Arial" charset="0"/>
              </a:rPr>
              <a:t>Long term durability.</a:t>
            </a:r>
          </a:p>
          <a:p>
            <a:pPr marL="285750" indent="-285750">
              <a:buFont typeface="Arial" charset="0"/>
              <a:buChar char="•"/>
            </a:pPr>
            <a:endParaRPr lang="en-GB" sz="1400" dirty="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a:solidFill>
                  <a:schemeClr val="tx1">
                    <a:lumMod val="65000"/>
                    <a:lumOff val="35000"/>
                  </a:schemeClr>
                </a:solidFill>
                <a:latin typeface="Arial" charset="0"/>
                <a:ea typeface="Arial" charset="0"/>
                <a:cs typeface="Arial" charset="0"/>
              </a:rPr>
              <a:t>FSC</a:t>
            </a:r>
            <a:r>
              <a:rPr lang="en-GB" sz="1800" dirty="0" smtClean="0">
                <a:solidFill>
                  <a:schemeClr val="tx1">
                    <a:lumMod val="65000"/>
                    <a:lumOff val="35000"/>
                  </a:schemeClr>
                </a:solidFill>
                <a:latin typeface="Arial" charset="0"/>
                <a:ea typeface="Arial" charset="0"/>
                <a:cs typeface="Arial" charset="0"/>
              </a:rPr>
              <a:t>.</a:t>
            </a:r>
            <a:endParaRPr lang="en-GB" sz="2000" dirty="0">
              <a:solidFill>
                <a:schemeClr val="tx1">
                  <a:lumMod val="65000"/>
                  <a:lumOff val="35000"/>
                </a:schemeClr>
              </a:solidFill>
              <a:latin typeface="Arial" charset="0"/>
              <a:ea typeface="Arial" charset="0"/>
              <a:cs typeface="Arial"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2944" y="1169381"/>
            <a:ext cx="4198922" cy="2275355"/>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2944" y="3639286"/>
            <a:ext cx="2035268" cy="2713691"/>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62405" y="3639287"/>
            <a:ext cx="2099461" cy="2713691"/>
          </a:xfrm>
          <a:prstGeom prst="rect">
            <a:avLst/>
          </a:prstGeom>
        </p:spPr>
      </p:pic>
    </p:spTree>
    <p:extLst>
      <p:ext uri="{BB962C8B-B14F-4D97-AF65-F5344CB8AC3E}">
        <p14:creationId xmlns:p14="http://schemas.microsoft.com/office/powerpoint/2010/main" val="36446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Effect transition="in" filter="fade">
                                      <p:cBhvr>
                                        <p:cTn id="22" dur="500"/>
                                        <p:tgtEl>
                                          <p:spTgt spid="1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animEffect transition="in" filter="fade">
                                      <p:cBhvr>
                                        <p:cTn id="27" dur="500"/>
                                        <p:tgtEl>
                                          <p:spTgt spid="11">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10" end="10"/>
                                            </p:txEl>
                                          </p:spTgt>
                                        </p:tgtEl>
                                        <p:attrNameLst>
                                          <p:attrName>style.visibility</p:attrName>
                                        </p:attrNameLst>
                                      </p:cBhvr>
                                      <p:to>
                                        <p:strVal val="visible"/>
                                      </p:to>
                                    </p:set>
                                    <p:animEffect transition="in" filter="fade">
                                      <p:cBhvr>
                                        <p:cTn id="32" dur="500"/>
                                        <p:tgtEl>
                                          <p:spTgt spid="11">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12" end="12"/>
                                            </p:txEl>
                                          </p:spTgt>
                                        </p:tgtEl>
                                        <p:attrNameLst>
                                          <p:attrName>style.visibility</p:attrName>
                                        </p:attrNameLst>
                                      </p:cBhvr>
                                      <p:to>
                                        <p:strVal val="visible"/>
                                      </p:to>
                                    </p:set>
                                    <p:animEffect transition="in" filter="fade">
                                      <p:cBhvr>
                                        <p:cTn id="37" dur="500"/>
                                        <p:tgtEl>
                                          <p:spTgt spid="1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64022" y="427290"/>
            <a:ext cx="8397845" cy="523220"/>
          </a:xfrm>
          <a:prstGeom prst="rect">
            <a:avLst/>
          </a:prstGeom>
          <a:noFill/>
        </p:spPr>
        <p:txBody>
          <a:bodyPr wrap="square" rtlCol="0">
            <a:spAutoFit/>
          </a:bodyPr>
          <a:lstStyle/>
          <a:p>
            <a:r>
              <a:rPr lang="en-GB" sz="2800" dirty="0" smtClean="0">
                <a:ln w="0"/>
                <a:solidFill>
                  <a:schemeClr val="bg2">
                    <a:lumMod val="25000"/>
                  </a:schemeClr>
                </a:solidFill>
                <a:latin typeface="Arial Black" pitchFamily="34" charset="0"/>
                <a:ea typeface="Arial" charset="0"/>
                <a:cs typeface="Arial" charset="0"/>
              </a:rPr>
              <a:t>Outside Kitchen – Germany</a:t>
            </a:r>
            <a:endParaRPr lang="en-GB" sz="2800" dirty="0">
              <a:ln w="0"/>
              <a:solidFill>
                <a:schemeClr val="bg2">
                  <a:lumMod val="25000"/>
                </a:schemeClr>
              </a:solidFill>
              <a:latin typeface="Arial Black" pitchFamily="34" charset="0"/>
              <a:ea typeface="Arial" charset="0"/>
              <a:cs typeface="Arial" charset="0"/>
            </a:endParaRPr>
          </a:p>
        </p:txBody>
      </p:sp>
      <p:sp>
        <p:nvSpPr>
          <p:cNvPr id="7" name="TextBox 6"/>
          <p:cNvSpPr txBox="1"/>
          <p:nvPr/>
        </p:nvSpPr>
        <p:spPr>
          <a:xfrm>
            <a:off x="614876" y="1339952"/>
            <a:ext cx="3606326" cy="3693319"/>
          </a:xfrm>
          <a:prstGeom prst="rect">
            <a:avLst/>
          </a:prstGeom>
          <a:noFill/>
        </p:spPr>
        <p:txBody>
          <a:bodyPr wrap="square" rtlCol="0">
            <a:spAutoFit/>
          </a:bodyPr>
          <a:lstStyle/>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Part of range of external kitchens</a:t>
            </a:r>
          </a:p>
          <a:p>
            <a:pPr marL="285750" indent="-285750">
              <a:buFont typeface="Arial" charset="0"/>
              <a:buChar char="•"/>
            </a:pPr>
            <a:endParaRPr lang="en-GB" sz="1800" dirty="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Extreme Durable MDF faced with UV resistant melamine impregnated paper or with paint finish</a:t>
            </a:r>
          </a:p>
          <a:p>
            <a:pPr marL="285750" indent="-285750">
              <a:buFont typeface="Arial" charset="0"/>
              <a:buChar char="•"/>
            </a:pPr>
            <a:endParaRPr lang="en-GB" sz="1800" dirty="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Edging with PU adhesive</a:t>
            </a:r>
          </a:p>
          <a:p>
            <a:pPr marL="285750" indent="-285750">
              <a:buFont typeface="Arial" charset="0"/>
              <a:buChar char="•"/>
            </a:pPr>
            <a:endParaRPr lang="en-GB" sz="1800" dirty="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Long term durability.</a:t>
            </a:r>
          </a:p>
          <a:p>
            <a:pPr marL="285750" indent="-285750">
              <a:buFont typeface="Arial" charset="0"/>
              <a:buChar char="•"/>
            </a:pPr>
            <a:endParaRPr lang="en-GB" sz="1800" dirty="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FSC. </a:t>
            </a:r>
            <a:endParaRPr lang="en-GB" sz="1800" dirty="0">
              <a:solidFill>
                <a:schemeClr val="tx1">
                  <a:lumMod val="65000"/>
                  <a:lumOff val="35000"/>
                </a:schemeClr>
              </a:solidFill>
              <a:latin typeface="Arial" charset="0"/>
              <a:ea typeface="Arial" charset="0"/>
              <a:cs typeface="Arial" charset="0"/>
            </a:endParaRPr>
          </a:p>
        </p:txBody>
      </p:sp>
      <p:cxnSp>
        <p:nvCxnSpPr>
          <p:cNvPr id="9" name="Straight Connector 8"/>
          <p:cNvCxnSpPr/>
          <p:nvPr/>
        </p:nvCxnSpPr>
        <p:spPr>
          <a:xfrm>
            <a:off x="564022" y="1051134"/>
            <a:ext cx="8460337" cy="47073"/>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50720" y="1245823"/>
            <a:ext cx="3389896" cy="2542422"/>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611749" y="4297680"/>
            <a:ext cx="2757268" cy="2067951"/>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333059" y="4297683"/>
            <a:ext cx="2757268" cy="2067950"/>
          </a:xfrm>
          <a:prstGeom prst="rect">
            <a:avLst/>
          </a:prstGeom>
        </p:spPr>
      </p:pic>
    </p:spTree>
    <p:extLst>
      <p:ext uri="{BB962C8B-B14F-4D97-AF65-F5344CB8AC3E}">
        <p14:creationId xmlns:p14="http://schemas.microsoft.com/office/powerpoint/2010/main" val="253233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fade">
                                      <p:cBhvr>
                                        <p:cTn id="2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4710" y="427290"/>
            <a:ext cx="7913406" cy="523220"/>
          </a:xfrm>
          <a:prstGeom prst="rect">
            <a:avLst/>
          </a:prstGeom>
          <a:noFill/>
        </p:spPr>
        <p:txBody>
          <a:bodyPr wrap="square" rtlCol="0">
            <a:spAutoFit/>
          </a:bodyPr>
          <a:lstStyle/>
          <a:p>
            <a:r>
              <a:rPr lang="en-GB" sz="2800" dirty="0" smtClean="0">
                <a:ln w="0"/>
                <a:solidFill>
                  <a:schemeClr val="bg2">
                    <a:lumMod val="25000"/>
                  </a:schemeClr>
                </a:solidFill>
                <a:latin typeface="Arial Black" pitchFamily="34" charset="0"/>
                <a:ea typeface="Arial" charset="0"/>
                <a:cs typeface="Arial" charset="0"/>
              </a:rPr>
              <a:t>Restaurant Table Tops </a:t>
            </a:r>
            <a:r>
              <a:rPr lang="mr-IN" sz="2800" dirty="0" smtClean="0">
                <a:ln w="0"/>
                <a:solidFill>
                  <a:schemeClr val="bg2">
                    <a:lumMod val="25000"/>
                  </a:schemeClr>
                </a:solidFill>
                <a:latin typeface="Arial Black" pitchFamily="34" charset="0"/>
                <a:ea typeface="Arial" charset="0"/>
                <a:cs typeface="Arial" charset="0"/>
              </a:rPr>
              <a:t>–</a:t>
            </a:r>
            <a:r>
              <a:rPr lang="en-GB" sz="2800" dirty="0" smtClean="0">
                <a:ln w="0"/>
                <a:solidFill>
                  <a:schemeClr val="bg2">
                    <a:lumMod val="25000"/>
                  </a:schemeClr>
                </a:solidFill>
                <a:latin typeface="Arial Black" pitchFamily="34" charset="0"/>
                <a:ea typeface="Arial" charset="0"/>
                <a:cs typeface="Arial" charset="0"/>
              </a:rPr>
              <a:t> Denmark</a:t>
            </a:r>
            <a:endParaRPr lang="en-GB" sz="2800" dirty="0">
              <a:ln w="0"/>
              <a:solidFill>
                <a:schemeClr val="bg2">
                  <a:lumMod val="25000"/>
                </a:schemeClr>
              </a:solidFill>
              <a:latin typeface="Arial Black" pitchFamily="34" charset="0"/>
              <a:ea typeface="Arial" charset="0"/>
              <a:cs typeface="Arial" charset="0"/>
            </a:endParaRPr>
          </a:p>
        </p:txBody>
      </p:sp>
      <p:sp>
        <p:nvSpPr>
          <p:cNvPr id="7" name="TextBox 6"/>
          <p:cNvSpPr txBox="1"/>
          <p:nvPr/>
        </p:nvSpPr>
        <p:spPr>
          <a:xfrm>
            <a:off x="323527" y="1222072"/>
            <a:ext cx="3877015" cy="5078313"/>
          </a:xfrm>
          <a:prstGeom prst="rect">
            <a:avLst/>
          </a:prstGeom>
          <a:noFill/>
        </p:spPr>
        <p:txBody>
          <a:bodyPr wrap="square" rtlCol="0">
            <a:spAutoFit/>
          </a:bodyPr>
          <a:lstStyle/>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40 Table top replacements originally specified in HPL.</a:t>
            </a:r>
          </a:p>
          <a:p>
            <a:pPr marL="285750" indent="-285750">
              <a:buFont typeface="Arial" charset="0"/>
              <a:buChar char="•"/>
            </a:pPr>
            <a:endParaRPr lang="en-GB" sz="1800" dirty="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Client sought easier to machine and a lighter weight solution.</a:t>
            </a:r>
          </a:p>
          <a:p>
            <a:pPr marL="285750" indent="-285750">
              <a:buFont typeface="Arial" charset="0"/>
              <a:buChar char="•"/>
            </a:pPr>
            <a:endParaRPr lang="en-GB" sz="1800" dirty="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Extreme Durable MDF chosen for its large panel format.</a:t>
            </a:r>
          </a:p>
          <a:p>
            <a:pPr marL="285750" indent="-285750">
              <a:buFont typeface="Arial" charset="0"/>
              <a:buChar char="•"/>
            </a:pPr>
            <a:endParaRPr lang="en-GB" sz="1800" dirty="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Ease of machinability.</a:t>
            </a:r>
          </a:p>
          <a:p>
            <a:pPr marL="285750" indent="-285750">
              <a:buFont typeface="Arial" charset="0"/>
              <a:buChar char="•"/>
            </a:pPr>
            <a:endParaRPr lang="en-GB" sz="1800" dirty="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Painted with </a:t>
            </a:r>
            <a:r>
              <a:rPr lang="en-GB" sz="1800" dirty="0">
                <a:solidFill>
                  <a:schemeClr val="tx1">
                    <a:lumMod val="65000"/>
                    <a:lumOff val="35000"/>
                  </a:schemeClr>
                </a:solidFill>
                <a:latin typeface="Arial" charset="0"/>
                <a:ea typeface="Arial" charset="0"/>
                <a:cs typeface="Arial" charset="0"/>
              </a:rPr>
              <a:t>D</a:t>
            </a:r>
            <a:r>
              <a:rPr lang="en-GB" sz="1800" dirty="0" smtClean="0">
                <a:solidFill>
                  <a:schemeClr val="tx1">
                    <a:lumMod val="65000"/>
                    <a:lumOff val="35000"/>
                  </a:schemeClr>
                </a:solidFill>
                <a:latin typeface="Arial" charset="0"/>
                <a:ea typeface="Arial" charset="0"/>
                <a:cs typeface="Arial" charset="0"/>
              </a:rPr>
              <a:t>yrup (PPG company) coating.</a:t>
            </a:r>
          </a:p>
          <a:p>
            <a:pPr marL="285750" indent="-285750">
              <a:buFont typeface="Arial" charset="0"/>
              <a:buChar char="•"/>
            </a:pPr>
            <a:endParaRPr lang="en-GB" sz="1800" dirty="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Long term durability.</a:t>
            </a:r>
          </a:p>
          <a:p>
            <a:pPr marL="285750" indent="-285750">
              <a:buFont typeface="Arial" charset="0"/>
              <a:buChar char="•"/>
            </a:pPr>
            <a:endParaRPr lang="en-GB" sz="1800" dirty="0">
              <a:solidFill>
                <a:schemeClr val="tx1">
                  <a:lumMod val="65000"/>
                  <a:lumOff val="35000"/>
                </a:schemeClr>
              </a:solidFill>
              <a:latin typeface="Arial" charset="0"/>
              <a:ea typeface="Arial" charset="0"/>
              <a:cs typeface="Arial" charset="0"/>
            </a:endParaRPr>
          </a:p>
          <a:p>
            <a:pPr marL="285750" indent="-285750">
              <a:buFont typeface="Arial" charset="0"/>
              <a:buChar char="•"/>
            </a:pPr>
            <a:r>
              <a:rPr lang="en-GB" sz="1800" dirty="0" smtClean="0">
                <a:solidFill>
                  <a:schemeClr val="tx1">
                    <a:lumMod val="65000"/>
                    <a:lumOff val="35000"/>
                  </a:schemeClr>
                </a:solidFill>
                <a:latin typeface="Arial" charset="0"/>
                <a:ea typeface="Arial" charset="0"/>
                <a:cs typeface="Arial" charset="0"/>
              </a:rPr>
              <a:t>FSC. </a:t>
            </a:r>
          </a:p>
          <a:p>
            <a:pPr marL="285750" indent="-285750">
              <a:buFont typeface="Arial" charset="0"/>
              <a:buChar char="•"/>
            </a:pPr>
            <a:endParaRPr lang="en-GB" sz="1800" dirty="0">
              <a:solidFill>
                <a:schemeClr val="tx1">
                  <a:lumMod val="65000"/>
                  <a:lumOff val="35000"/>
                </a:schemeClr>
              </a:solidFill>
              <a:latin typeface="Arial" charset="0"/>
              <a:ea typeface="Arial" charset="0"/>
              <a:cs typeface="Arial" charset="0"/>
            </a:endParaRPr>
          </a:p>
        </p:txBody>
      </p:sp>
      <p:cxnSp>
        <p:nvCxnSpPr>
          <p:cNvPr id="9" name="Straight Connector 8"/>
          <p:cNvCxnSpPr/>
          <p:nvPr/>
        </p:nvCxnSpPr>
        <p:spPr>
          <a:xfrm flipV="1">
            <a:off x="510234" y="1051133"/>
            <a:ext cx="8579978" cy="1"/>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15526" y="4232007"/>
            <a:ext cx="2178424" cy="1633818"/>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5526" y="1222073"/>
            <a:ext cx="2178424" cy="2904565"/>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22376" y="1222072"/>
            <a:ext cx="2321043" cy="4643753"/>
          </a:xfrm>
          <a:prstGeom prst="rect">
            <a:avLst/>
          </a:prstGeom>
        </p:spPr>
      </p:pic>
    </p:spTree>
    <p:extLst>
      <p:ext uri="{BB962C8B-B14F-4D97-AF65-F5344CB8AC3E}">
        <p14:creationId xmlns:p14="http://schemas.microsoft.com/office/powerpoint/2010/main" val="398859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fade">
                                      <p:cBhvr>
                                        <p:cTn id="27" dur="500"/>
                                        <p:tgtEl>
                                          <p:spTgt spid="7">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10" end="10"/>
                                            </p:txEl>
                                          </p:spTgt>
                                        </p:tgtEl>
                                        <p:attrNameLst>
                                          <p:attrName>style.visibility</p:attrName>
                                        </p:attrNameLst>
                                      </p:cBhvr>
                                      <p:to>
                                        <p:strVal val="visible"/>
                                      </p:to>
                                    </p:set>
                                    <p:animEffect transition="in" filter="fade">
                                      <p:cBhvr>
                                        <p:cTn id="32" dur="500"/>
                                        <p:tgtEl>
                                          <p:spTgt spid="7">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12" end="12"/>
                                            </p:txEl>
                                          </p:spTgt>
                                        </p:tgtEl>
                                        <p:attrNameLst>
                                          <p:attrName>style.visibility</p:attrName>
                                        </p:attrNameLst>
                                      </p:cBhvr>
                                      <p:to>
                                        <p:strVal val="visible"/>
                                      </p:to>
                                    </p:set>
                                    <p:animEffect transition="in" filter="fade">
                                      <p:cBhvr>
                                        <p:cTn id="37" dur="500"/>
                                        <p:tgtEl>
                                          <p:spTgt spid="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Marketing\CPD Modules\2016\Medite Tricoya CPD\images\Medite Tricoya -  Kangoeroe MMC LR.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451089" y="1485428"/>
            <a:ext cx="2521206" cy="43918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3802" y="116632"/>
            <a:ext cx="8294662" cy="1079500"/>
          </a:xfrm>
        </p:spPr>
        <p:txBody>
          <a:bodyPr/>
          <a:lstStyle/>
          <a:p>
            <a:r>
              <a:rPr lang="en-IE" sz="2800" dirty="0" smtClean="0"/>
              <a:t>Applications – Endless…!</a:t>
            </a:r>
            <a:endParaRPr lang="en-IE" sz="2800" dirty="0"/>
          </a:p>
        </p:txBody>
      </p:sp>
      <p:pic>
        <p:nvPicPr>
          <p:cNvPr id="2050" name="Picture 2" descr="S:\Marketing\CPD Modules\2016\Medite Tricoya CPD\images\ROC MN close-up 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67545" y="1484024"/>
            <a:ext cx="2610070" cy="437958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Marketing\CPD Modules\2016\Medite Tricoya CPD\images\Yellow Pavilion by Hall McKnight_Part of New Horizon_architecture from Ireland at London Festival of Architecture 2015__Image courtesy of Jon Bosworth_2.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325598" y="1485428"/>
            <a:ext cx="2373067" cy="4391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6372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3377" y="2780928"/>
            <a:ext cx="6974958" cy="1079500"/>
          </a:xfrm>
        </p:spPr>
        <p:txBody>
          <a:bodyPr/>
          <a:lstStyle/>
          <a:p>
            <a:pPr algn="ctr"/>
            <a:r>
              <a:rPr lang="en-GB" sz="3600" dirty="0" smtClean="0"/>
              <a:t>Summary</a:t>
            </a:r>
            <a:endParaRPr lang="en-IE" sz="3600" dirty="0"/>
          </a:p>
        </p:txBody>
      </p:sp>
    </p:spTree>
    <p:extLst>
      <p:ext uri="{BB962C8B-B14F-4D97-AF65-F5344CB8AC3E}">
        <p14:creationId xmlns:p14="http://schemas.microsoft.com/office/powerpoint/2010/main" val="40803994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544041" y="291121"/>
            <a:ext cx="7772400" cy="723900"/>
          </a:xfrm>
        </p:spPr>
        <p:txBody>
          <a:bodyPr/>
          <a:lstStyle/>
          <a:p>
            <a:pPr algn="l"/>
            <a:r>
              <a:rPr lang="en-GB" sz="2800" dirty="0" smtClean="0"/>
              <a:t>In Summary</a:t>
            </a:r>
            <a:br>
              <a:rPr lang="en-GB" sz="2800" dirty="0" smtClean="0"/>
            </a:br>
            <a:r>
              <a:rPr lang="en-GB" sz="2400" dirty="0" smtClean="0"/>
              <a:t>Learning outcomes</a:t>
            </a:r>
            <a:endParaRPr lang="en-GB" sz="2800" dirty="0" smtClean="0"/>
          </a:p>
        </p:txBody>
      </p:sp>
      <p:sp>
        <p:nvSpPr>
          <p:cNvPr id="35843" name="Content Placeholder 1"/>
          <p:cNvSpPr>
            <a:spLocks noGrp="1"/>
          </p:cNvSpPr>
          <p:nvPr>
            <p:ph idx="1"/>
          </p:nvPr>
        </p:nvSpPr>
        <p:spPr>
          <a:xfrm>
            <a:off x="553767" y="1352072"/>
            <a:ext cx="8230310" cy="4852790"/>
          </a:xfrm>
        </p:spPr>
        <p:txBody>
          <a:bodyPr/>
          <a:lstStyle/>
          <a:p>
            <a:pPr>
              <a:buClr>
                <a:schemeClr val="tx1">
                  <a:lumMod val="75000"/>
                  <a:lumOff val="25000"/>
                </a:schemeClr>
              </a:buClr>
              <a:buSzPct val="150000"/>
              <a:buFont typeface="Arial" pitchFamily="34" charset="0"/>
              <a:buChar char="•"/>
            </a:pPr>
            <a:r>
              <a:rPr lang="en-IE" sz="2000" dirty="0" smtClean="0"/>
              <a:t>Extreme Durable MDF is a sustainably sourced, very durable and dimensionally stable MDF manufactured with acetylation</a:t>
            </a:r>
          </a:p>
          <a:p>
            <a:pPr>
              <a:buClr>
                <a:schemeClr val="tx1">
                  <a:lumMod val="75000"/>
                  <a:lumOff val="25000"/>
                </a:schemeClr>
              </a:buClr>
              <a:buSzPct val="150000"/>
              <a:buFont typeface="Arial" pitchFamily="34" charset="0"/>
              <a:buChar char="•"/>
            </a:pPr>
            <a:r>
              <a:rPr lang="en-IE" sz="2000" dirty="0" smtClean="0"/>
              <a:t>Extreme Durable MDF has a very long service life and has lower maintenance requirements than other wood products </a:t>
            </a:r>
          </a:p>
          <a:p>
            <a:pPr>
              <a:buClr>
                <a:schemeClr val="tx1">
                  <a:lumMod val="75000"/>
                  <a:lumOff val="25000"/>
                </a:schemeClr>
              </a:buClr>
              <a:buSzPct val="150000"/>
              <a:buFont typeface="Arial" pitchFamily="34" charset="0"/>
              <a:buChar char="•"/>
            </a:pPr>
            <a:r>
              <a:rPr lang="en-IE" sz="2000" dirty="0"/>
              <a:t>Extreme Durable MDF </a:t>
            </a:r>
            <a:r>
              <a:rPr lang="en-IE" sz="2000" dirty="0" smtClean="0"/>
              <a:t>has a 50 year guarantee</a:t>
            </a:r>
          </a:p>
          <a:p>
            <a:pPr>
              <a:buClr>
                <a:schemeClr val="tx1">
                  <a:lumMod val="75000"/>
                  <a:lumOff val="25000"/>
                </a:schemeClr>
              </a:buClr>
              <a:buSzPct val="150000"/>
              <a:buFont typeface="Arial" pitchFamily="34" charset="0"/>
              <a:buChar char="•"/>
            </a:pPr>
            <a:r>
              <a:rPr lang="en-IE" sz="2000" dirty="0" smtClean="0"/>
              <a:t>Extreme </a:t>
            </a:r>
            <a:r>
              <a:rPr lang="en-IE" sz="2000" dirty="0"/>
              <a:t>Durable MDF </a:t>
            </a:r>
            <a:r>
              <a:rPr lang="en-IE" sz="2000" dirty="0" smtClean="0"/>
              <a:t>has a lower environmental impact as its comes from legal, sustainable and FSC certified sources</a:t>
            </a:r>
          </a:p>
          <a:p>
            <a:pPr>
              <a:buClr>
                <a:schemeClr val="tx1">
                  <a:lumMod val="75000"/>
                  <a:lumOff val="25000"/>
                </a:schemeClr>
              </a:buClr>
              <a:buSzPct val="150000"/>
              <a:buFont typeface="Arial" pitchFamily="34" charset="0"/>
              <a:buChar char="•"/>
            </a:pPr>
            <a:r>
              <a:rPr lang="en-IE" sz="2000" dirty="0" smtClean="0"/>
              <a:t>Extreme </a:t>
            </a:r>
            <a:r>
              <a:rPr lang="en-IE" sz="2000" dirty="0"/>
              <a:t>Durable MDF </a:t>
            </a:r>
            <a:r>
              <a:rPr lang="en-IE" sz="2000" dirty="0" smtClean="0"/>
              <a:t>can be considered as an alternative to compacts, fibre/cement, plastics, metals, aluminium and much more, in many applications.</a:t>
            </a:r>
          </a:p>
          <a:p>
            <a:pPr>
              <a:buClr>
                <a:schemeClr val="tx1">
                  <a:lumMod val="75000"/>
                  <a:lumOff val="25000"/>
                </a:schemeClr>
              </a:buClr>
              <a:buSzPct val="150000"/>
              <a:buFont typeface="Arial" pitchFamily="34" charset="0"/>
              <a:buChar char="•"/>
            </a:pPr>
            <a:endParaRPr lang="en-GB" sz="2000" dirty="0" smtClean="0"/>
          </a:p>
        </p:txBody>
      </p:sp>
    </p:spTree>
    <p:extLst>
      <p:ext uri="{BB962C8B-B14F-4D97-AF65-F5344CB8AC3E}">
        <p14:creationId xmlns:p14="http://schemas.microsoft.com/office/powerpoint/2010/main" val="4562137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564904"/>
            <a:ext cx="7488832" cy="2664296"/>
          </a:xfrm>
        </p:spPr>
        <p:txBody>
          <a:bodyPr/>
          <a:lstStyle/>
          <a:p>
            <a:pPr algn="ctr">
              <a:lnSpc>
                <a:spcPct val="150000"/>
              </a:lnSpc>
            </a:pPr>
            <a:r>
              <a:rPr lang="en-IE" dirty="0" smtClean="0"/>
              <a:t>QUESTIONS?</a:t>
            </a:r>
            <a:br>
              <a:rPr lang="en-IE" dirty="0" smtClean="0"/>
            </a:br>
            <a:r>
              <a:rPr lang="en-IE" dirty="0"/>
              <a:t/>
            </a:r>
            <a:br>
              <a:rPr lang="en-IE" dirty="0"/>
            </a:br>
            <a:r>
              <a:rPr lang="en-IE" sz="1600" dirty="0" smtClean="0"/>
              <a:t>Contact: info@mdfosb.com</a:t>
            </a:r>
            <a:br>
              <a:rPr lang="en-IE" sz="1600" dirty="0" smtClean="0"/>
            </a:br>
            <a:r>
              <a:rPr lang="en-IE" sz="1600" dirty="0" smtClean="0"/>
              <a:t>Tel No: 01322 424900</a:t>
            </a:r>
            <a:br>
              <a:rPr lang="en-IE" sz="1600" dirty="0" smtClean="0"/>
            </a:br>
            <a:r>
              <a:rPr lang="en-IE" sz="1600" dirty="0" smtClean="0"/>
              <a:t>www.meditetricoya.com</a:t>
            </a:r>
            <a:r>
              <a:rPr lang="en-IE" dirty="0" smtClean="0"/>
              <a:t/>
            </a:r>
            <a:br>
              <a:rPr lang="en-IE" dirty="0" smtClean="0"/>
            </a:br>
            <a:r>
              <a:rPr lang="en-IE" dirty="0"/>
              <a:t/>
            </a:r>
            <a:br>
              <a:rPr lang="en-IE" dirty="0"/>
            </a:br>
            <a:endParaRPr lang="en-IE" dirty="0"/>
          </a:p>
        </p:txBody>
      </p:sp>
    </p:spTree>
    <p:extLst>
      <p:ext uri="{BB962C8B-B14F-4D97-AF65-F5344CB8AC3E}">
        <p14:creationId xmlns:p14="http://schemas.microsoft.com/office/powerpoint/2010/main" val="5541660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02" y="116632"/>
            <a:ext cx="8294662" cy="1079500"/>
          </a:xfrm>
        </p:spPr>
        <p:txBody>
          <a:bodyPr/>
          <a:lstStyle/>
          <a:p>
            <a:r>
              <a:rPr lang="en-GB" altLang="en-US" sz="2800" dirty="0" smtClean="0"/>
              <a:t>Learning </a:t>
            </a:r>
            <a:r>
              <a:rPr lang="en-GB" altLang="en-US" sz="2800" dirty="0"/>
              <a:t>Aims</a:t>
            </a:r>
            <a:endParaRPr lang="en-IE" sz="2800" dirty="0"/>
          </a:p>
        </p:txBody>
      </p:sp>
      <p:sp>
        <p:nvSpPr>
          <p:cNvPr id="4" name="Content Placeholder 3"/>
          <p:cNvSpPr>
            <a:spLocks noGrp="1"/>
          </p:cNvSpPr>
          <p:nvPr>
            <p:ph idx="1"/>
          </p:nvPr>
        </p:nvSpPr>
        <p:spPr>
          <a:xfrm>
            <a:off x="467544" y="1772816"/>
            <a:ext cx="8280920" cy="4536504"/>
          </a:xfrm>
        </p:spPr>
        <p:txBody>
          <a:bodyPr/>
          <a:lstStyle/>
          <a:p>
            <a:pPr>
              <a:buClr>
                <a:schemeClr val="tx1">
                  <a:lumMod val="75000"/>
                  <a:lumOff val="25000"/>
                </a:schemeClr>
              </a:buClr>
            </a:pPr>
            <a:r>
              <a:rPr lang="en-IE" sz="2000" dirty="0"/>
              <a:t>What is wood modification via acetylation method</a:t>
            </a:r>
            <a:r>
              <a:rPr lang="en-IE" sz="2000" dirty="0" smtClean="0"/>
              <a:t>?</a:t>
            </a:r>
          </a:p>
          <a:p>
            <a:pPr>
              <a:buClr>
                <a:schemeClr val="tx1">
                  <a:lumMod val="75000"/>
                  <a:lumOff val="25000"/>
                </a:schemeClr>
              </a:buClr>
            </a:pPr>
            <a:endParaRPr lang="en-IE" sz="2000" dirty="0"/>
          </a:p>
          <a:p>
            <a:pPr>
              <a:buClr>
                <a:schemeClr val="tx1">
                  <a:lumMod val="75000"/>
                  <a:lumOff val="25000"/>
                </a:schemeClr>
              </a:buClr>
            </a:pPr>
            <a:r>
              <a:rPr lang="en-IE" sz="2000" dirty="0"/>
              <a:t>What is Extreme Durable MDF</a:t>
            </a:r>
            <a:r>
              <a:rPr lang="en-IE" sz="2000" dirty="0" smtClean="0"/>
              <a:t>?</a:t>
            </a:r>
          </a:p>
          <a:p>
            <a:pPr>
              <a:buClr>
                <a:schemeClr val="tx1">
                  <a:lumMod val="75000"/>
                  <a:lumOff val="25000"/>
                </a:schemeClr>
              </a:buClr>
            </a:pPr>
            <a:endParaRPr lang="en-IE" sz="2000" dirty="0"/>
          </a:p>
          <a:p>
            <a:pPr>
              <a:buClr>
                <a:schemeClr val="tx1">
                  <a:lumMod val="75000"/>
                  <a:lumOff val="25000"/>
                </a:schemeClr>
              </a:buClr>
            </a:pPr>
            <a:r>
              <a:rPr lang="en-IE" sz="2000" dirty="0"/>
              <a:t>What tests have been done on Extreme Durable MDF</a:t>
            </a:r>
            <a:r>
              <a:rPr lang="en-IE" sz="2000" dirty="0" smtClean="0"/>
              <a:t>?</a:t>
            </a:r>
          </a:p>
          <a:p>
            <a:pPr>
              <a:buClr>
                <a:schemeClr val="tx1">
                  <a:lumMod val="75000"/>
                  <a:lumOff val="25000"/>
                </a:schemeClr>
              </a:buClr>
            </a:pPr>
            <a:endParaRPr lang="en-IE" sz="2000" dirty="0"/>
          </a:p>
          <a:p>
            <a:pPr>
              <a:buClr>
                <a:schemeClr val="tx1">
                  <a:lumMod val="75000"/>
                  <a:lumOff val="25000"/>
                </a:schemeClr>
              </a:buClr>
            </a:pPr>
            <a:r>
              <a:rPr lang="en-IE" sz="2000" dirty="0"/>
              <a:t>What are Extreme Durable MDF’s leading </a:t>
            </a:r>
            <a:r>
              <a:rPr lang="en-IE" sz="2000" dirty="0" smtClean="0"/>
              <a:t>uses?</a:t>
            </a:r>
          </a:p>
          <a:p>
            <a:pPr>
              <a:buClr>
                <a:schemeClr val="tx1">
                  <a:lumMod val="75000"/>
                  <a:lumOff val="25000"/>
                </a:schemeClr>
              </a:buClr>
            </a:pPr>
            <a:endParaRPr lang="en-IE" altLang="en-US" sz="2000" dirty="0"/>
          </a:p>
          <a:p>
            <a:pPr>
              <a:buClr>
                <a:schemeClr val="tx1">
                  <a:lumMod val="75000"/>
                  <a:lumOff val="25000"/>
                </a:schemeClr>
              </a:buClr>
            </a:pPr>
            <a:r>
              <a:rPr lang="en-GB" altLang="en-US" sz="2000" dirty="0" smtClean="0"/>
              <a:t>Q&amp;A</a:t>
            </a:r>
            <a:endParaRPr lang="en-GB" altLang="en-US" sz="2000" dirty="0"/>
          </a:p>
          <a:p>
            <a:pPr marL="0" lvl="0" indent="0" algn="just">
              <a:buClr>
                <a:schemeClr val="tx1">
                  <a:lumMod val="75000"/>
                  <a:lumOff val="25000"/>
                </a:schemeClr>
              </a:buClr>
              <a:buNone/>
            </a:pPr>
            <a:endParaRPr lang="en-IE" sz="1800" dirty="0" smtClean="0"/>
          </a:p>
        </p:txBody>
      </p:sp>
    </p:spTree>
    <p:extLst>
      <p:ext uri="{BB962C8B-B14F-4D97-AF65-F5344CB8AC3E}">
        <p14:creationId xmlns:p14="http://schemas.microsoft.com/office/powerpoint/2010/main" val="20512647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3377" y="2780928"/>
            <a:ext cx="6974958" cy="1079500"/>
          </a:xfrm>
        </p:spPr>
        <p:txBody>
          <a:bodyPr/>
          <a:lstStyle/>
          <a:p>
            <a:pPr algn="ctr"/>
            <a:r>
              <a:rPr lang="en-IE" sz="3600" dirty="0"/>
              <a:t>What is wood modification via acetylation method?</a:t>
            </a:r>
          </a:p>
        </p:txBody>
      </p:sp>
    </p:spTree>
    <p:extLst>
      <p:ext uri="{BB962C8B-B14F-4D97-AF65-F5344CB8AC3E}">
        <p14:creationId xmlns:p14="http://schemas.microsoft.com/office/powerpoint/2010/main" val="36292093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02" y="116632"/>
            <a:ext cx="8294662" cy="1079500"/>
          </a:xfrm>
        </p:spPr>
        <p:txBody>
          <a:bodyPr/>
          <a:lstStyle/>
          <a:p>
            <a:r>
              <a:rPr lang="en-IE" sz="2800" dirty="0" smtClean="0"/>
              <a:t>Wood Modification</a:t>
            </a:r>
            <a:endParaRPr lang="en-IE" sz="2800" dirty="0"/>
          </a:p>
        </p:txBody>
      </p:sp>
      <p:sp>
        <p:nvSpPr>
          <p:cNvPr id="4" name="Content Placeholder 3"/>
          <p:cNvSpPr>
            <a:spLocks noGrp="1"/>
          </p:cNvSpPr>
          <p:nvPr>
            <p:ph idx="1"/>
          </p:nvPr>
        </p:nvSpPr>
        <p:spPr>
          <a:xfrm>
            <a:off x="467544" y="1562100"/>
            <a:ext cx="7416824" cy="4680520"/>
          </a:xfrm>
        </p:spPr>
        <p:txBody>
          <a:bodyPr/>
          <a:lstStyle/>
          <a:p>
            <a:pPr>
              <a:buClr>
                <a:schemeClr val="tx1">
                  <a:lumMod val="75000"/>
                  <a:lumOff val="25000"/>
                </a:schemeClr>
              </a:buClr>
            </a:pPr>
            <a:r>
              <a:rPr lang="en-IE" sz="2000" dirty="0"/>
              <a:t>In this section we will cover the following topics:</a:t>
            </a:r>
          </a:p>
          <a:p>
            <a:pPr>
              <a:buClr>
                <a:schemeClr val="tx1">
                  <a:lumMod val="75000"/>
                  <a:lumOff val="25000"/>
                </a:schemeClr>
              </a:buClr>
            </a:pPr>
            <a:endParaRPr lang="en-IE" sz="1800" dirty="0"/>
          </a:p>
          <a:p>
            <a:pPr>
              <a:buClr>
                <a:schemeClr val="tx1">
                  <a:lumMod val="75000"/>
                  <a:lumOff val="25000"/>
                </a:schemeClr>
              </a:buClr>
            </a:pPr>
            <a:r>
              <a:rPr lang="en-IE" sz="1800" dirty="0"/>
              <a:t>Description of a</a:t>
            </a:r>
            <a:r>
              <a:rPr lang="en-IE" sz="1800" dirty="0" smtClean="0"/>
              <a:t>cetylation</a:t>
            </a:r>
          </a:p>
          <a:p>
            <a:pPr>
              <a:buClr>
                <a:schemeClr val="tx1">
                  <a:lumMod val="75000"/>
                  <a:lumOff val="25000"/>
                </a:schemeClr>
              </a:buClr>
            </a:pPr>
            <a:endParaRPr lang="en-IE" sz="1800" dirty="0"/>
          </a:p>
          <a:p>
            <a:pPr>
              <a:buClr>
                <a:schemeClr val="tx1">
                  <a:lumMod val="75000"/>
                  <a:lumOff val="25000"/>
                </a:schemeClr>
              </a:buClr>
            </a:pPr>
            <a:r>
              <a:rPr lang="en-IE" sz="1800" dirty="0" smtClean="0"/>
              <a:t>What is the acetylation </a:t>
            </a:r>
            <a:r>
              <a:rPr lang="en-IE" sz="1800" dirty="0"/>
              <a:t>process</a:t>
            </a:r>
          </a:p>
        </p:txBody>
      </p:sp>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47664" y="3356992"/>
            <a:ext cx="6120679" cy="26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67132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76"/>
          <a:stretch/>
        </p:blipFill>
        <p:spPr bwMode="auto">
          <a:xfrm>
            <a:off x="5630286" y="1412776"/>
            <a:ext cx="1467130" cy="2572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3802" y="116632"/>
            <a:ext cx="8294662" cy="1079500"/>
          </a:xfrm>
        </p:spPr>
        <p:txBody>
          <a:bodyPr/>
          <a:lstStyle/>
          <a:p>
            <a:r>
              <a:rPr lang="en-IE" sz="2800" dirty="0" smtClean="0"/>
              <a:t>Wood Modification</a:t>
            </a:r>
            <a:endParaRPr lang="en-IE" sz="2800" dirty="0"/>
          </a:p>
        </p:txBody>
      </p:sp>
      <p:sp>
        <p:nvSpPr>
          <p:cNvPr id="4" name="Content Placeholder 3"/>
          <p:cNvSpPr>
            <a:spLocks noGrp="1"/>
          </p:cNvSpPr>
          <p:nvPr>
            <p:ph idx="1"/>
          </p:nvPr>
        </p:nvSpPr>
        <p:spPr>
          <a:xfrm>
            <a:off x="467544" y="1562100"/>
            <a:ext cx="4866456" cy="4680520"/>
          </a:xfrm>
        </p:spPr>
        <p:txBody>
          <a:bodyPr>
            <a:normAutofit/>
          </a:bodyPr>
          <a:lstStyle/>
          <a:p>
            <a:pPr>
              <a:buClr>
                <a:schemeClr val="tx1">
                  <a:lumMod val="75000"/>
                  <a:lumOff val="25000"/>
                </a:schemeClr>
              </a:buClr>
            </a:pPr>
            <a:r>
              <a:rPr lang="en-GB" sz="2400" dirty="0"/>
              <a:t>Tricoya </a:t>
            </a:r>
            <a:r>
              <a:rPr lang="en-GB" sz="2400" dirty="0" smtClean="0"/>
              <a:t>Technologies (TTL) own the proprietary technology to make acetylated wood elements (Tricoya), from which Extreme Durable MDF is manufactured. </a:t>
            </a:r>
          </a:p>
          <a:p>
            <a:pPr>
              <a:buClr>
                <a:schemeClr val="tx1">
                  <a:lumMod val="75000"/>
                  <a:lumOff val="25000"/>
                </a:schemeClr>
              </a:buClr>
            </a:pPr>
            <a:r>
              <a:rPr lang="en-GB" sz="2400" dirty="0" smtClean="0"/>
              <a:t>TTL is part of Accsys, the owners of Accoya wood.</a:t>
            </a:r>
            <a:endParaRPr lang="en-IE" sz="2400" dirty="0" smtClean="0"/>
          </a:p>
          <a:p>
            <a:pPr>
              <a:buClr>
                <a:schemeClr val="tx1">
                  <a:lumMod val="75000"/>
                  <a:lumOff val="25000"/>
                </a:schemeClr>
              </a:buClr>
            </a:pPr>
            <a:r>
              <a:rPr lang="en-IE" sz="2400" dirty="0" smtClean="0"/>
              <a:t>Ideal </a:t>
            </a:r>
            <a:r>
              <a:rPr lang="en-IE" sz="2400" dirty="0"/>
              <a:t>for exterior applications such as; windows, doors, cladding, decking and bridges</a:t>
            </a:r>
          </a:p>
          <a:p>
            <a:pPr marL="0" indent="0">
              <a:buClr>
                <a:schemeClr val="tx1">
                  <a:lumMod val="75000"/>
                  <a:lumOff val="25000"/>
                </a:schemeClr>
              </a:buClr>
              <a:buNone/>
            </a:pPr>
            <a:endParaRPr lang="en-IE" sz="2400" dirty="0"/>
          </a:p>
        </p:txBody>
      </p:sp>
      <p:pic>
        <p:nvPicPr>
          <p:cNvPr id="84997"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76228" y="4780578"/>
            <a:ext cx="2262187"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18" name="Picture 2" descr="C:\Users\lmurphy\Desktop\The Haven, UK - Accoya_files\Haven-Resized-1-1024x652.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30285" y="4077072"/>
            <a:ext cx="3231921" cy="1954451"/>
          </a:xfrm>
          <a:prstGeom prst="rect">
            <a:avLst/>
          </a:prstGeom>
          <a:noFill/>
          <a:extLst>
            <a:ext uri="{909E8E84-426E-40DD-AFC4-6F175D3DCCD1}">
              <a14:hiddenFill xmlns:a14="http://schemas.microsoft.com/office/drawing/2010/main">
                <a:solidFill>
                  <a:srgbClr val="FFFFFF"/>
                </a:solidFill>
              </a14:hiddenFill>
            </a:ext>
          </a:extLst>
        </p:spPr>
      </p:pic>
      <p:pic>
        <p:nvPicPr>
          <p:cNvPr id="86020" name="Picture 4" descr="C:\Users\lmurphy\Desktop\Imagination - Accoya_files\IMG_00721-1024x768.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173617" y="1412776"/>
            <a:ext cx="1688589" cy="2531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0261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accoya.info/images/page_images/technology_formula.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619672" y="3713662"/>
            <a:ext cx="6038791" cy="2235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3802" y="116632"/>
            <a:ext cx="8294662" cy="1079500"/>
          </a:xfrm>
        </p:spPr>
        <p:txBody>
          <a:bodyPr/>
          <a:lstStyle/>
          <a:p>
            <a:r>
              <a:rPr lang="en-IE" sz="2800" dirty="0" smtClean="0"/>
              <a:t>Wood Modification</a:t>
            </a:r>
            <a:endParaRPr lang="en-IE" sz="2800" dirty="0"/>
          </a:p>
        </p:txBody>
      </p:sp>
      <p:sp>
        <p:nvSpPr>
          <p:cNvPr id="4" name="Content Placeholder 3"/>
          <p:cNvSpPr>
            <a:spLocks noGrp="1"/>
          </p:cNvSpPr>
          <p:nvPr>
            <p:ph idx="1"/>
          </p:nvPr>
        </p:nvSpPr>
        <p:spPr>
          <a:xfrm>
            <a:off x="467543" y="1562100"/>
            <a:ext cx="8247831" cy="2533650"/>
          </a:xfrm>
        </p:spPr>
        <p:txBody>
          <a:bodyPr/>
          <a:lstStyle/>
          <a:p>
            <a:pPr marL="0" indent="0" algn="just">
              <a:buClr>
                <a:schemeClr val="tx1">
                  <a:lumMod val="75000"/>
                  <a:lumOff val="25000"/>
                </a:schemeClr>
              </a:buClr>
              <a:buNone/>
            </a:pPr>
            <a:r>
              <a:rPr lang="en-GB" sz="2000" dirty="0" smtClean="0">
                <a:solidFill>
                  <a:schemeClr val="tx1">
                    <a:lumMod val="65000"/>
                    <a:lumOff val="35000"/>
                  </a:schemeClr>
                </a:solidFill>
              </a:rPr>
              <a:t>Description Acetylation</a:t>
            </a:r>
          </a:p>
          <a:p>
            <a:pPr algn="just">
              <a:buClr>
                <a:schemeClr val="tx1">
                  <a:lumMod val="75000"/>
                  <a:lumOff val="25000"/>
                </a:schemeClr>
              </a:buClr>
            </a:pPr>
            <a:endParaRPr lang="en-GB" sz="2000" dirty="0">
              <a:solidFill>
                <a:schemeClr val="tx1">
                  <a:lumMod val="65000"/>
                  <a:lumOff val="35000"/>
                </a:schemeClr>
              </a:solidFill>
            </a:endParaRPr>
          </a:p>
          <a:p>
            <a:pPr algn="just">
              <a:buClr>
                <a:schemeClr val="tx1">
                  <a:lumMod val="75000"/>
                  <a:lumOff val="25000"/>
                </a:schemeClr>
              </a:buClr>
            </a:pPr>
            <a:r>
              <a:rPr lang="en-GB" sz="1800" dirty="0" smtClean="0">
                <a:solidFill>
                  <a:schemeClr val="tx1">
                    <a:lumMod val="65000"/>
                    <a:lumOff val="35000"/>
                  </a:schemeClr>
                </a:solidFill>
              </a:rPr>
              <a:t>Acetylation changes </a:t>
            </a:r>
            <a:r>
              <a:rPr lang="en-GB" sz="1800" dirty="0">
                <a:solidFill>
                  <a:schemeClr val="tx1">
                    <a:lumMod val="65000"/>
                    <a:lumOff val="35000"/>
                  </a:schemeClr>
                </a:solidFill>
              </a:rPr>
              <a:t>the free hydroxyls within the wood into stable and moisture resistant Acetyl </a:t>
            </a:r>
            <a:r>
              <a:rPr lang="en-GB" sz="1800" dirty="0" smtClean="0">
                <a:solidFill>
                  <a:schemeClr val="tx1">
                    <a:lumMod val="65000"/>
                    <a:lumOff val="35000"/>
                  </a:schemeClr>
                </a:solidFill>
              </a:rPr>
              <a:t>groups.</a:t>
            </a:r>
          </a:p>
          <a:p>
            <a:pPr algn="just">
              <a:buClr>
                <a:schemeClr val="tx1">
                  <a:lumMod val="75000"/>
                  <a:lumOff val="25000"/>
                </a:schemeClr>
              </a:buClr>
            </a:pPr>
            <a:endParaRPr lang="en-GB" sz="1800" dirty="0">
              <a:solidFill>
                <a:schemeClr val="tx1">
                  <a:lumMod val="65000"/>
                  <a:lumOff val="35000"/>
                </a:schemeClr>
              </a:solidFill>
            </a:endParaRPr>
          </a:p>
          <a:p>
            <a:pPr algn="just">
              <a:buClr>
                <a:schemeClr val="tx1">
                  <a:lumMod val="75000"/>
                  <a:lumOff val="25000"/>
                </a:schemeClr>
              </a:buClr>
            </a:pPr>
            <a:r>
              <a:rPr lang="en-GB" sz="1800" dirty="0" smtClean="0">
                <a:solidFill>
                  <a:schemeClr val="tx1">
                    <a:lumMod val="65000"/>
                    <a:lumOff val="35000"/>
                  </a:schemeClr>
                </a:solidFill>
              </a:rPr>
              <a:t>This </a:t>
            </a:r>
            <a:r>
              <a:rPr lang="en-GB" sz="1800" dirty="0">
                <a:solidFill>
                  <a:schemeClr val="tx1">
                    <a:lumMod val="65000"/>
                    <a:lumOff val="35000"/>
                  </a:schemeClr>
                </a:solidFill>
              </a:rPr>
              <a:t>is done by reacting the wood with acetic anhydride, which derived from Acetic Acid (vinegar)</a:t>
            </a:r>
          </a:p>
        </p:txBody>
      </p:sp>
    </p:spTree>
    <p:extLst>
      <p:ext uri="{BB962C8B-B14F-4D97-AF65-F5344CB8AC3E}">
        <p14:creationId xmlns:p14="http://schemas.microsoft.com/office/powerpoint/2010/main" val="4063051904"/>
      </p:ext>
    </p:extLst>
  </p:cSld>
  <p:clrMapOvr>
    <a:masterClrMapping/>
  </p:clrMapOvr>
  <p:timing>
    <p:tnLst>
      <p:par>
        <p:cTn id="1" dur="indefinite" restart="never" nodeType="tmRoot"/>
      </p:par>
    </p:tnLst>
  </p:timing>
</p:sld>
</file>

<file path=ppt/theme/theme1.xml><?xml version="1.0" encoding="utf-8"?>
<a:theme xmlns:a="http://schemas.openxmlformats.org/drawingml/2006/main" name="New Brand Presentation Template - M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 Brand Presentation Template - MTE</Template>
  <TotalTime>916</TotalTime>
  <Words>6425</Words>
  <Application>Microsoft Office PowerPoint</Application>
  <PresentationFormat>On-screen Show (4:3)</PresentationFormat>
  <Paragraphs>887</Paragraphs>
  <Slides>48</Slides>
  <Notes>48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ＭＳ Ｐゴシック</vt:lpstr>
      <vt:lpstr>Arial</vt:lpstr>
      <vt:lpstr>Arial Black</vt:lpstr>
      <vt:lpstr>Calibri</vt:lpstr>
      <vt:lpstr>Wingdings</vt:lpstr>
      <vt:lpstr>New Brand Presentation Template - MTE</vt:lpstr>
      <vt:lpstr>Extreme Durable MDF  The next generation of panel products with a 60 year service life for exterior and interior wet applications   Presented by MEDITE SMARTPLY </vt:lpstr>
      <vt:lpstr>Who we are</vt:lpstr>
      <vt:lpstr>Who we are</vt:lpstr>
      <vt:lpstr>Who we are</vt:lpstr>
      <vt:lpstr>Learning Aims</vt:lpstr>
      <vt:lpstr>What is wood modification via acetylation method?</vt:lpstr>
      <vt:lpstr>Wood Modification</vt:lpstr>
      <vt:lpstr>Wood Modification</vt:lpstr>
      <vt:lpstr>Wood Modification</vt:lpstr>
      <vt:lpstr>Wood Modification</vt:lpstr>
      <vt:lpstr>Wood Modification</vt:lpstr>
      <vt:lpstr>What is Extreme Durable MDF?</vt:lpstr>
      <vt:lpstr>What is Extreme Durable MDF?</vt:lpstr>
      <vt:lpstr>What is Extreme Durable MDF?</vt:lpstr>
      <vt:lpstr>What tests have been done on Extreme Durable MDF?</vt:lpstr>
      <vt:lpstr>Tests on Extreme Durable MDF?</vt:lpstr>
      <vt:lpstr>Tests on Extreme Durable MDF?</vt:lpstr>
      <vt:lpstr>Tests on Extreme Durable MDF?</vt:lpstr>
      <vt:lpstr>Tests on Extreme Durable MDF?</vt:lpstr>
      <vt:lpstr>Tests on Extreme Durable MDF?</vt:lpstr>
      <vt:lpstr>Tests on Extreme Durable MDF?</vt:lpstr>
      <vt:lpstr>Tests on Extreme Durable MDF?</vt:lpstr>
      <vt:lpstr>Tests on Extreme Durable MDF?</vt:lpstr>
      <vt:lpstr>Processing of Extreme Durable MDF</vt:lpstr>
      <vt:lpstr>Coating performance warranties</vt:lpstr>
      <vt:lpstr>Service life cost</vt:lpstr>
      <vt:lpstr>Advantages &amp; Disadvantages</vt:lpstr>
      <vt:lpstr>Independent Industry Bodies</vt:lpstr>
      <vt:lpstr>Indicative cost comparison - Cladding</vt:lpstr>
      <vt:lpstr>What are Extreme Durable MDF’s leading uses?</vt:lpstr>
      <vt:lpstr>Cladding Detail</vt:lpstr>
      <vt:lpstr>Applications - Facades</vt:lpstr>
      <vt:lpstr>Cladding &amp; Brise Soliel – Children's Hospice, Sweden</vt:lpstr>
      <vt:lpstr>Applications - Facades</vt:lpstr>
      <vt:lpstr>Applications – Doors &amp; Windows</vt:lpstr>
      <vt:lpstr>AMS Joinery </vt:lpstr>
      <vt:lpstr>Applications – Fascia's and Soffits</vt:lpstr>
      <vt:lpstr>Two projects Netherlands</vt:lpstr>
      <vt:lpstr>Applications – Outside furniture </vt:lpstr>
      <vt:lpstr>PowerPoint Presentation</vt:lpstr>
      <vt:lpstr>PowerPoint Presentation</vt:lpstr>
      <vt:lpstr>PowerPoint Presentation</vt:lpstr>
      <vt:lpstr>PowerPoint Presentation</vt:lpstr>
      <vt:lpstr>PowerPoint Presentation</vt:lpstr>
      <vt:lpstr>Applications – Endless…!</vt:lpstr>
      <vt:lpstr>Summary</vt:lpstr>
      <vt:lpstr>In Summary Learning outcomes</vt:lpstr>
      <vt:lpstr>QUESTIONS?  Contact: info@mdfosb.com Tel No: 01322 424900 www.meditetricoya.com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Extreme Durable MDF  The next generation of panel products with a 60 year service life for exterior and interior wet applications   Presenter: Louise Murphy Technical Sales Executive</dc:title>
  <dc:creator>Peter Clifton</dc:creator>
  <cp:lastModifiedBy>Peter Clifton</cp:lastModifiedBy>
  <cp:revision>66</cp:revision>
  <cp:lastPrinted>2018-05-15T11:40:35Z</cp:lastPrinted>
  <dcterms:modified xsi:type="dcterms:W3CDTF">2018-08-02T09:58:35Z</dcterms:modified>
</cp:coreProperties>
</file>